
<file path=[Content_Types].xml><?xml version="1.0" encoding="utf-8"?>
<Types xmlns="http://schemas.openxmlformats.org/package/2006/content-types">
  <Default ContentType="image/jpeg" Extension="jpg"/>
  <Default ContentType="image/png" Extension="png"/>
  <Default ContentType="application/vnd.openxmlformats-package.relationships+xml" Extension="rels"/>
  <Default ContentType="application/vnd.openxmlformats-officedocument.spreadsheetml.sheet" Extension="xlsx"/>
  <Default ContentType="application/xml" Extension="xml"/>
  <Override ContentType="application/vnd.openxmlformats-officedocument.drawingml.chart+xml" PartName="/ppt/charts/chart1.xml"/>
  <Override ContentType="application/vnd.openxmlformats-officedocument.drawingml.chart+xml" PartName="/ppt/charts/chart10.xml"/>
  <Override ContentType="application/vnd.openxmlformats-officedocument.drawingml.chart+xml" PartName="/ppt/charts/chart2.xml"/>
  <Override ContentType="application/vnd.openxmlformats-officedocument.drawingml.chart+xml" PartName="/ppt/charts/chart3.xml"/>
  <Override ContentType="application/vnd.openxmlformats-officedocument.drawingml.chart+xml" PartName="/ppt/charts/chart4.xml"/>
  <Override ContentType="application/vnd.openxmlformats-officedocument.drawingml.chart+xml" PartName="/ppt/charts/chart5.xml"/>
  <Override ContentType="application/vnd.openxmlformats-officedocument.drawingml.chart+xml" PartName="/ppt/charts/chart6.xml"/>
  <Override ContentType="application/vnd.openxmlformats-officedocument.drawingml.chart+xml" PartName="/ppt/charts/chart7.xml"/>
  <Override ContentType="application/vnd.openxmlformats-officedocument.drawingml.chart+xml" PartName="/ppt/charts/chart8.xml"/>
  <Override ContentType="application/vnd.openxmlformats-officedocument.drawingml.chart+xml" PartName="/ppt/charts/chart9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presProps+xml" PartName="/ppt/presProps.xml"/>
  <Override ContentType="application/vnd.openxmlformats-officedocument.presentationml.presentation.main+xml" PartName="/ppt/presentation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package.core-properties+xml" PartName="/docProps/core.xml"/>
</Types>
</file>

<file path=_rels/.rels><?xml version="1.0" encoding="UTF-8" standalone="yes"?><Relationships xmlns="http://schemas.openxmlformats.org/package/2006/relationships"><Relationship Id="rId2" Target="ppt/presentation.xml" Type="http://schemas.openxmlformats.org/officeDocument/2006/relationships/officeDocument"/><Relationship Id="rId1" Target="docProps/core.xml" Type="http://schemas.openxmlformats.org/package/2006/relationships/metadata/core-properties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aveSubsetFonts="1" strictFirstAndLastChars="0">
  <p:sldMasterIdLst>
    <p:sldMasterId id="2147483657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</p:sldIdLst>
  <p:sldSz cx="12192000" cy="6858000"/>
  <p:notesSz cx="6858000" cy="9144000"/>
  <p:defaultTextStyle>
    <a:defPPr algn="l" lvl="0" marR="0" rtl="0">
      <a:lnSpc>
        <a:spcPct val="100000"/>
      </a:lnSpc>
      <a:spcBef>
        <a:spcPts val="0"/>
      </a:spcBef>
      <a:spcAft>
        <a:spcPts val="0"/>
      </a:spcAft>
    </a:defPPr>
    <a:lvl1pPr algn="l" lvl="0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1pPr>
    <a:lvl2pPr algn="l" lvl="1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2pPr>
    <a:lvl3pPr algn="l" lvl="2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3pPr>
    <a:lvl4pPr algn="l" lvl="3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4pPr>
    <a:lvl5pPr algn="l" lvl="4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5pPr>
    <a:lvl6pPr algn="l" lvl="5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6pPr>
    <a:lvl7pPr algn="l" lvl="6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7pPr>
    <a:lvl8pPr algn="l" lvl="7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8pPr>
    <a:lvl9pPr algn="l" lvl="8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48" roundtripDataSignature="AMtx7mg9U75bLOv6CC2FiqZu2GfhnVZXv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DD6B395F-A0FF-42A0-BF03-6B5A85150974}">
  <a:tblStyle styleId="{DD6B395F-A0FF-42A0-BF03-6B5A85150974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type="none" w="sm"/>
              <a:tailEnd len="sm" type="none" w="sm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type="none" w="sm"/>
              <a:tailEnd len="sm" type="none" w="sm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type="none" w="sm"/>
              <a:tailEnd len="sm" type="none" w="sm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type="none" w="sm"/>
              <a:tailEnd len="sm" type="none" w="sm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type="none" w="sm"/>
              <a:tailEnd len="sm" type="none" w="sm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type="none" w="sm"/>
              <a:tailEnd len="sm" type="none" w="sm"/>
            </a:ln>
          </a:insideV>
        </a:tcBdr>
        <a:fill>
          <a:solidFill>
            <a:srgbClr val="E6E7EF"/>
          </a:solidFill>
        </a:fill>
      </a:tcStyle>
    </a:wholeTbl>
    <a:band1H>
      <a:tcTxStyle/>
      <a:tcStyle>
        <a:fill>
          <a:solidFill>
            <a:srgbClr val="CACADD"/>
          </a:solidFill>
        </a:fill>
      </a:tcStyle>
    </a:band1H>
    <a:band2H>
      <a:tcTxStyle/>
    </a:band2H>
    <a:band1V>
      <a:tcTxStyle/>
      <a:tcStyle>
        <a:fill>
          <a:solidFill>
            <a:srgbClr val="CACADD"/>
          </a:solidFill>
        </a:fill>
      </a:tcStyle>
    </a:band1V>
    <a:band2V>
      <a:tcTxStyle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type="none" w="sm"/>
              <a:tailEnd len="sm" type="none" w="sm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type="none" w="sm"/>
              <a:tailEnd len="sm" type="none" w="sm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5" Target="notesMasters/notesMaster1.xml" Type="http://schemas.openxmlformats.org/officeDocument/2006/relationships/notesMaster"/><Relationship Id="rId39" Target="slides/slide34.xml" Type="http://schemas.openxmlformats.org/officeDocument/2006/relationships/slide"/><Relationship Id="rId4" Target="slideMasters/slideMaster1.xml" Type="http://schemas.openxmlformats.org/officeDocument/2006/relationships/slideMaster"/><Relationship Id="rId38" Target="slides/slide33.xml" Type="http://schemas.openxmlformats.org/officeDocument/2006/relationships/slide"/><Relationship Id="rId3" Target="tableStyles.xml" Type="http://schemas.openxmlformats.org/officeDocument/2006/relationships/tableStyles"/><Relationship Id="rId37" Target="slides/slide32.xml" Type="http://schemas.openxmlformats.org/officeDocument/2006/relationships/slide"/><Relationship Id="rId2" Target="presProps.xml" Type="http://schemas.openxmlformats.org/officeDocument/2006/relationships/presProps"/><Relationship Id="rId36" Target="slides/slide31.xml" Type="http://schemas.openxmlformats.org/officeDocument/2006/relationships/slide"/><Relationship Id="rId1" Target="theme/theme2.xml" Type="http://schemas.openxmlformats.org/officeDocument/2006/relationships/theme"/><Relationship Id="rId35" Target="slides/slide30.xml" Type="http://schemas.openxmlformats.org/officeDocument/2006/relationships/slide"/><Relationship Id="rId34" Target="slides/slide29.xml" Type="http://schemas.openxmlformats.org/officeDocument/2006/relationships/slide"/><Relationship Id="rId33" Target="slides/slide28.xml" Type="http://schemas.openxmlformats.org/officeDocument/2006/relationships/slide"/><Relationship Id="rId32" Target="slides/slide27.xml" Type="http://schemas.openxmlformats.org/officeDocument/2006/relationships/slide"/><Relationship Id="rId31" Target="slides/slide26.xml" Type="http://schemas.openxmlformats.org/officeDocument/2006/relationships/slide"/><Relationship Id="rId30" Target="slides/slide25.xml" Type="http://schemas.openxmlformats.org/officeDocument/2006/relationships/slide"/><Relationship Id="rId27" Target="slides/slide22.xml" Type="http://schemas.openxmlformats.org/officeDocument/2006/relationships/slide"/><Relationship Id="rId26" Target="slides/slide21.xml" Type="http://schemas.openxmlformats.org/officeDocument/2006/relationships/slide"/><Relationship Id="rId25" Target="slides/slide20.xml" Type="http://schemas.openxmlformats.org/officeDocument/2006/relationships/slide"/><Relationship Id="rId24" Target="slides/slide19.xml" Type="http://schemas.openxmlformats.org/officeDocument/2006/relationships/slide"/><Relationship Id="rId21" Target="slides/slide16.xml" Type="http://schemas.openxmlformats.org/officeDocument/2006/relationships/slide"/><Relationship Id="rId19" Target="slides/slide14.xml" Type="http://schemas.openxmlformats.org/officeDocument/2006/relationships/slide"/><Relationship Id="rId20" Target="slides/slide15.xml" Type="http://schemas.openxmlformats.org/officeDocument/2006/relationships/slide"/><Relationship Id="rId18" Target="slides/slide13.xml" Type="http://schemas.openxmlformats.org/officeDocument/2006/relationships/slide"/><Relationship Id="rId17" Target="slides/slide12.xml" Type="http://schemas.openxmlformats.org/officeDocument/2006/relationships/slide"/><Relationship Id="rId13" Target="slides/slide8.xml" Type="http://schemas.openxmlformats.org/officeDocument/2006/relationships/slide"/><Relationship Id="rId47" Target="slides/slide42.xml" Type="http://schemas.openxmlformats.org/officeDocument/2006/relationships/slide"/><Relationship Id="rId16" Target="slides/slide11.xml" Type="http://schemas.openxmlformats.org/officeDocument/2006/relationships/slide"/><Relationship Id="rId12" Target="slides/slide7.xml" Type="http://schemas.openxmlformats.org/officeDocument/2006/relationships/slide"/><Relationship Id="rId46" Target="slides/slide41.xml" Type="http://schemas.openxmlformats.org/officeDocument/2006/relationships/slide"/><Relationship Id="rId15" Target="slides/slide10.xml" Type="http://schemas.openxmlformats.org/officeDocument/2006/relationships/slide"/><Relationship Id="rId11" Target="slides/slide6.xml" Type="http://schemas.openxmlformats.org/officeDocument/2006/relationships/slide"/><Relationship Id="rId45" Target="slides/slide40.xml" Type="http://schemas.openxmlformats.org/officeDocument/2006/relationships/slide"/><Relationship Id="rId48" Target="metadata" Type="http://customschemas.google.com/relationships/presentationmetadata"/><Relationship Id="rId14" Target="slides/slide9.xml" Type="http://schemas.openxmlformats.org/officeDocument/2006/relationships/slide"/><Relationship Id="rId10" Target="slides/slide5.xml" Type="http://schemas.openxmlformats.org/officeDocument/2006/relationships/slide"/><Relationship Id="rId44" Target="slides/slide39.xml" Type="http://schemas.openxmlformats.org/officeDocument/2006/relationships/slide"/><Relationship Id="rId43" Target="slides/slide38.xml" Type="http://schemas.openxmlformats.org/officeDocument/2006/relationships/slide"/><Relationship Id="rId42" Target="slides/slide37.xml" Type="http://schemas.openxmlformats.org/officeDocument/2006/relationships/slide"/><Relationship Id="rId41" Target="slides/slide36.xml" Type="http://schemas.openxmlformats.org/officeDocument/2006/relationships/slide"/><Relationship Id="rId9" Target="slides/slide4.xml" Type="http://schemas.openxmlformats.org/officeDocument/2006/relationships/slide"/><Relationship Id="rId40" Target="slides/slide35.xml" Type="http://schemas.openxmlformats.org/officeDocument/2006/relationships/slide"/><Relationship Id="rId8" Target="slides/slide3.xml" Type="http://schemas.openxmlformats.org/officeDocument/2006/relationships/slide"/><Relationship Id="rId7" Target="slides/slide2.xml" Type="http://schemas.openxmlformats.org/officeDocument/2006/relationships/slide"/><Relationship Id="rId6" Target="slides/slide1.xml" Type="http://schemas.openxmlformats.org/officeDocument/2006/relationships/slide"/><Relationship Id="rId23" Target="slides/slide18.xml" Type="http://schemas.openxmlformats.org/officeDocument/2006/relationships/slide"/><Relationship Id="rId29" Target="slides/slide24.xml" Type="http://schemas.openxmlformats.org/officeDocument/2006/relationships/slide"/><Relationship Id="rId22" Target="slides/slide17.xml" Type="http://schemas.openxmlformats.org/officeDocument/2006/relationships/slide"/><Relationship Id="rId28" Target="slides/slide23.xml" Type="http://schemas.openxmlformats.org/officeDocument/2006/relationships/slide"/></Relationships>
</file>

<file path=ppt/charts/_rels/chart1.xml.rels><?xml version="1.0" encoding="UTF-8" standalone="yes"?><Relationships xmlns="http://schemas.openxmlformats.org/package/2006/relationships"><Relationship Id="rId1" Target="../embeddings/Microsoft_Excel_Sheet1.xlsx" Type="http://schemas.openxmlformats.org/officeDocument/2006/relationships/package"/></Relationships>
</file>

<file path=ppt/charts/_rels/chart10.xml.rels><?xml version="1.0" encoding="UTF-8" standalone="yes"?><Relationships xmlns="http://schemas.openxmlformats.org/package/2006/relationships"><Relationship Id="rId1" Target="../embeddings/Microsoft_Excel_Sheet7.xlsx" Type="http://schemas.openxmlformats.org/officeDocument/2006/relationships/package"/></Relationships>
</file>

<file path=ppt/charts/_rels/chart2.xml.rels><?xml version="1.0" encoding="UTF-8" standalone="yes"?><Relationships xmlns="http://schemas.openxmlformats.org/package/2006/relationships"><Relationship Id="rId1" Target="../embeddings/Microsoft_Excel_Sheet2.xlsx" Type="http://schemas.openxmlformats.org/officeDocument/2006/relationships/package"/></Relationships>
</file>

<file path=ppt/charts/_rels/chart3.xml.rels><?xml version="1.0" encoding="UTF-8" standalone="yes"?><Relationships xmlns="http://schemas.openxmlformats.org/package/2006/relationships"><Relationship Id="rId1" Target="../embeddings/Microsoft_Excel_Sheet4.xlsx" Type="http://schemas.openxmlformats.org/officeDocument/2006/relationships/package"/></Relationships>
</file>

<file path=ppt/charts/_rels/chart4.xml.rels><?xml version="1.0" encoding="UTF-8" standalone="yes"?><Relationships xmlns="http://schemas.openxmlformats.org/package/2006/relationships"><Relationship Id="rId1" Target="../embeddings/Microsoft_Excel_Sheet3.xlsx" Type="http://schemas.openxmlformats.org/officeDocument/2006/relationships/package"/></Relationships>
</file>

<file path=ppt/charts/_rels/chart5.xml.rels><?xml version="1.0" encoding="UTF-8" standalone="yes"?><Relationships xmlns="http://schemas.openxmlformats.org/package/2006/relationships"><Relationship Id="rId1" Target="../embeddings/Microsoft_Excel_Sheet6.xlsx" Type="http://schemas.openxmlformats.org/officeDocument/2006/relationships/package"/></Relationships>
</file>

<file path=ppt/charts/_rels/chart6.xml.rels><?xml version="1.0" encoding="UTF-8" standalone="yes"?><Relationships xmlns="http://schemas.openxmlformats.org/package/2006/relationships"><Relationship Id="rId1" Target="../embeddings/Microsoft_Excel_Sheet5.xlsx" Type="http://schemas.openxmlformats.org/officeDocument/2006/relationships/package"/></Relationships>
</file>

<file path=ppt/charts/_rels/chart7.xml.rels><?xml version="1.0" encoding="UTF-8" standalone="yes"?><Relationships xmlns="http://schemas.openxmlformats.org/package/2006/relationships"><Relationship Id="rId1" Target="../embeddings/Microsoft_Excel_Sheet10.xlsx" Type="http://schemas.openxmlformats.org/officeDocument/2006/relationships/package"/></Relationships>
</file>

<file path=ppt/charts/_rels/chart8.xml.rels><?xml version="1.0" encoding="UTF-8" standalone="yes"?><Relationships xmlns="http://schemas.openxmlformats.org/package/2006/relationships"><Relationship Id="rId1" Target="../embeddings/Microsoft_Excel_Sheet9.xlsx" Type="http://schemas.openxmlformats.org/officeDocument/2006/relationships/package"/></Relationships>
</file>

<file path=ppt/charts/_rels/chart9.xml.rels><?xml version="1.0" encoding="UTF-8" standalone="yes"?><Relationships xmlns="http://schemas.openxmlformats.org/package/2006/relationships"><Relationship Id="rId1" Target="../embeddings/Microsoft_Excel_Sheet8.xlsx" Type="http://schemas.openxmlformats.org/officeDocument/2006/relationships/package"/></Relationships>
</file>

<file path=ppt/charts/chart1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lang val="en-US"/>
  <c:roundedCorners val="0"/>
  <c:style val="2"/>
  <c:chart>
    <c:plotArea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Undergraduate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FY 11</c:v>
                </c:pt>
                <c:pt idx="1">
                  <c:v>FY 16</c:v>
                </c:pt>
                <c:pt idx="2">
                  <c:v>FY 17</c:v>
                </c:pt>
                <c:pt idx="3">
                  <c:v>FY18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587</c:v>
                </c:pt>
                <c:pt idx="1">
                  <c:v>22967</c:v>
                </c:pt>
                <c:pt idx="2">
                  <c:v>28696</c:v>
                </c:pt>
                <c:pt idx="3">
                  <c:v>35136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Graduate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FY 11</c:v>
                </c:pt>
                <c:pt idx="1">
                  <c:v>FY 16</c:v>
                </c:pt>
                <c:pt idx="2">
                  <c:v>FY 17</c:v>
                </c:pt>
                <c:pt idx="3">
                  <c:v>FY18</c:v>
                </c:pt>
              </c:strCache>
            </c:strRef>
          </c:cat>
          <c:val>
            <c:numRef>
              <c:f>Sheet1!$C$2:$C$5</c:f>
              <c:numCache>
                <c:formatCode>#,##0</c:formatCode>
                <c:ptCount val="4"/>
                <c:pt idx="0">
                  <c:v>1524</c:v>
                </c:pt>
                <c:pt idx="1">
                  <c:v>7981</c:v>
                </c:pt>
                <c:pt idx="2">
                  <c:v>9763</c:v>
                </c:pt>
                <c:pt idx="3">
                  <c:v>11661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88"/>
        <c:overlap val="100"/>
        <c:axId val="25123696"/>
        <c:axId val="31138240"/>
      </c:barChart>
      <c:catAx>
        <c:axId val="25123696"/>
        <c:scaling>
          <c:orientation/>
        </c:scaling>
        <c:delete val="0"/>
        <c:axPos val="b"/>
        <c:numFmt formatCode="General" sourceLinked="1"/>
        <c:majorTickMark val="none"/>
        <c:minorTickMark val="none"/>
        <c:spPr>
          <a:noFill/>
          <a:ln algn="ctr" cap="flat" cmpd="sng" w="9525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anchor="ctr" anchorCtr="1" numCol="1" rot="-60000000" spcFirstLastPara="1" vert="horz" vertOverflow="ellipsis"/>
          <a:lstStyle/>
          <a:p>
            <a:pPr>
              <a:defRPr b="0" baseline="0" i="0" kern="1200" strike="noStrike" sz="1400" u="none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138240"/>
        <c:crosses val="autoZero"/>
        <c:auto val="0"/>
        <c:noMultiLvlLbl val="0"/>
        <c:lblAlgn val="ctr"/>
        <c:lblOffset/>
      </c:catAx>
      <c:valAx>
        <c:axId val="31138240"/>
        <c:scaling>
          <c:orientation/>
        </c:scaling>
        <c:delete val="0"/>
        <c:axPos val="l"/>
        <c:majorGridlines>
          <c:spPr>
            <a:ln algn="ctr" cap="flat" cmpd="sng" w="9525">
              <a:solidFill>
                <a:schemeClr val="bg2"/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spPr>
          <a:noFill/>
          <a:ln>
            <a:noFill/>
          </a:ln>
          <a:effectLst/>
        </c:spPr>
        <c:txPr>
          <a:bodyPr anchor="ctr" anchorCtr="1" numCol="1" rot="-60000000" spcFirstLastPara="1" vert="horz" vertOverflow="ellipsis"/>
          <a:lstStyle/>
          <a:p>
            <a:pPr>
              <a:defRPr b="0" baseline="0" i="0" kern="1200" strike="noStrike" sz="1400" u="none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123696"/>
        <c:crosses val="autoZero"/>
        <c:crossBetween val="between"/>
        <c:majorUnit val="10000"/>
      </c:valAx>
      <c:spPr>
        <a:noFill/>
        <a:ln>
          <a:noFill/>
        </a:ln>
        <a:effectLst/>
      </c:spPr>
    </c:plotArea>
    <c:legend>
      <c:layout>
        <c:manualLayout>
          <c:xMode val="edge"/>
          <c:yMode val="edge"/>
          <c:x val="0.2565636933"/>
          <c:y val="0.9128305912"/>
          <c:w val="0.5263295174"/>
          <c:h val="0.0664740503"/>
        </c:manualLayout>
      </c:layout>
      <c:overlay val="0"/>
      <c:spPr>
        <a:noFill/>
        <a:ln>
          <a:noFill/>
        </a:ln>
        <a:effectLst/>
      </c:spPr>
      <c:txPr>
        <a:bodyPr anchor="ctr" anchorCtr="1" numCol="1" rot="0" spcFirstLastPara="1" vert="horz" vertOverflow="ellipsis"/>
        <a:lstStyle/>
        <a:p>
          <a:pPr>
            <a:defRPr b="0" baseline="0" i="0" kern="1200" strike="noStrike" sz="1800" u="none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lt"/>
              <a:ea typeface="+mn-ea"/>
              <a:cs typeface="+mn-cs"/>
            </a:defRPr>
          </a:pPr>
          <a:endParaRPr lang="en-US"/>
        </a:p>
      </c:txPr>
      <c:legendPos val="b"/>
    </c:legend>
    <c:plotVisOnly val="1"/>
    <c:dispBlanksAs val="gap"/>
    <c:showDLblsOverMax val="0"/>
  </c:chart>
  <c:spPr>
    <a:noFill/>
    <a:ln>
      <a:noFill/>
    </a:ln>
    <a:effectLst/>
  </c:spPr>
  <c:txPr>
    <a:bodyPr numCol="1"/>
    <a:lstStyle/>
    <a:p>
      <a:pPr>
        <a:defRPr>
          <a:effectLst/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lang val="en-US"/>
  <c:roundedCorners val="0"/>
  <c:style val="2"/>
  <c:chart>
    <c:plotArea>
      <c:layout>
        <c:manualLayout>
          <c:layoutTarget val="inner"/>
          <c:xMode val="edge"/>
          <c:yMode val="edge"/>
          <c:x val="0.1292108744"/>
          <c:y val="0.1189565286"/>
          <c:w val="0.4248982668"/>
          <c:h val="0.778085768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invertIfNegative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B53-455A-9769-7601CBE5B3B0}"/>
              </c:ext>
            </c:extLst>
          </c:dPt>
          <c:dPt>
            <c:idx val="1"/>
            <c:invertIfNegative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B53-455A-9769-7601CBE5B3B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anchor="ctr" anchorCtr="1" numCol="1" rot="0" spcFirstLastPara="1" vert="horz" vertOverflow="ellipsis"/>
              <a:lstStyle/>
              <a:p>
                <a:pPr>
                  <a:defRPr b="0" baseline="0" i="0" kern="1200" strike="noStrike" sz="1600" u="none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algn="ctr" cap="flat" cmpd="sng" w="9525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  <c:dLbl>
              <c:idx val="0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</c:dLbls>
          <c:cat>
            <c:strRef>
              <c:f>Sheet1!$A$2:$A$3</c:f>
              <c:strCache>
                <c:ptCount val="2"/>
                <c:pt idx="0">
                  <c:v>Female</c:v>
                </c:pt>
                <c:pt idx="1">
                  <c:v>Male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B53-455A-9769-7601CBE5B3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359"/>
      </c:pieChart>
      <c:spPr>
        <a:noFill/>
        <a:ln>
          <a:noFill/>
        </a:ln>
        <a:effectLst/>
      </c:spPr>
    </c:plotArea>
    <c:legend>
      <c:layout>
        <c:manualLayout>
          <c:xMode val="edge"/>
          <c:yMode val="edge"/>
          <c:x val="0.5702794194"/>
          <c:y val="0.3689771593"/>
          <c:w val="0.294999063"/>
          <c:h val="0.2964575887"/>
        </c:manualLayout>
      </c:layout>
      <c:overlay val="0"/>
      <c:spPr>
        <a:noFill/>
        <a:ln>
          <a:noFill/>
        </a:ln>
        <a:effectLst/>
      </c:spPr>
      <c:txPr>
        <a:bodyPr anchor="ctr" anchorCtr="1" numCol="1" rot="0" spcFirstLastPara="1" vert="horz" vertOverflow="ellipsis"/>
        <a:lstStyle/>
        <a:p>
          <a:pPr>
            <a:defRPr b="0" baseline="0" i="0" kern="1200" strike="noStrike" sz="1400" u="none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lt"/>
              <a:ea typeface="+mn-ea"/>
              <a:cs typeface="+mn-cs"/>
            </a:defRPr>
          </a:pPr>
          <a:endParaRPr lang="en-US"/>
        </a:p>
      </c:txPr>
      <c:legendPos val="b"/>
    </c:legend>
    <c:plotVisOnly val="1"/>
    <c:dispBlanksAs val="gap"/>
    <c:showDLblsOverMax val="0"/>
  </c:chart>
  <c:spPr>
    <a:noFill/>
    <a:ln>
      <a:noFill/>
    </a:ln>
    <a:effectLst/>
  </c:spPr>
  <c:txPr>
    <a:bodyPr numCol="1"/>
    <a:lstStyle/>
    <a:p>
      <a:pPr>
        <a:defRPr>
          <a:effectLst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lang val="en-US"/>
  <c:roundedCorners val="0"/>
  <c:style val="18"/>
  <c:chart>
    <c:plotArea>
      <c:barChart>
        <c:barDir val="col"/>
        <c:grouping val="clustered"/>
        <c:varyColors val="0"/>
        <c:ser>
          <c:idx val="0"/>
          <c:order val="0"/>
          <c:spPr>
            <a:solidFill>
              <a:schemeClr val="accent3"/>
            </a:solidFill>
            <a:effectLst/>
          </c:spPr>
          <c:invertIfNegative val="0"/>
          <c:cat>
            <c:strRef>
              <c:f>Sheet1!$A$1:$D$1</c:f>
              <c:strCache>
                <c:ptCount val="4"/>
                <c:pt idx="0">
                  <c:v>FY11</c:v>
                </c:pt>
                <c:pt idx="1">
                  <c:v>FY16</c:v>
                </c:pt>
                <c:pt idx="2">
                  <c:v>FY17</c:v>
                </c:pt>
                <c:pt idx="3">
                  <c:v>FY18</c:v>
                </c:pt>
              </c:strCache>
            </c:strRef>
          </c:cat>
          <c:val>
            <c:numRef>
              <c:f>Sheet1!$A$2:$D$2</c:f>
              <c:numCache>
                <c:formatCode>_-"$"* #,##0_-;\-"$"* #,##0_-;_-"$"* "-"??_-;_-@_-</c:formatCode>
                <c:ptCount val="4"/>
                <c:pt idx="0">
                  <c:v>12592320</c:v>
                </c:pt>
                <c:pt idx="1">
                  <c:v>103985280</c:v>
                </c:pt>
                <c:pt idx="2">
                  <c:v>129222240</c:v>
                </c:pt>
                <c:pt idx="3">
                  <c:v>157237920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/>
        <c:overlap val="0"/>
        <c:axId val="66840016"/>
        <c:axId val="475025728"/>
      </c:barChart>
      <c:catAx>
        <c:axId val="66840016"/>
        <c:scaling>
          <c:orientation/>
        </c:scaling>
        <c:delete val="0"/>
        <c:axPos val="b"/>
        <c:numFmt formatCode="General" sourceLinked="0"/>
        <c:majorTickMark val="none"/>
        <c:minorTickMark val="none"/>
        <c:spPr>
          <a:ln>
            <a:noFill/>
          </a:ln>
          <a:effectLst/>
        </c:spPr>
        <c:crossAx val="475025728"/>
        <c:crosses val="autoZero"/>
        <c:auto val="0"/>
        <c:noMultiLvlLbl val="0"/>
        <c:lblAlgn val="ctr"/>
        <c:lblOffset/>
      </c:catAx>
      <c:valAx>
        <c:axId val="475025728"/>
        <c:scaling>
          <c:orientation/>
        </c:scaling>
        <c:delete val="0"/>
        <c:axPos val="l"/>
        <c:majorGridlines>
          <c:spPr>
            <a:ln>
              <a:solidFill>
                <a:schemeClr val="bg2"/>
              </a:solidFill>
            </a:ln>
            <a:effectLst/>
          </c:spPr>
        </c:majorGridlines>
        <c:numFmt formatCode="&quot;$&quot;#,##0" sourceLinked="0"/>
        <c:majorTickMark val="out"/>
        <c:minorTickMark val="none"/>
        <c:spPr>
          <a:ln>
            <a:noFill/>
          </a:ln>
          <a:effectLst/>
        </c:spPr>
        <c:crossAx val="66840016"/>
        <c:crosses val="autoZero"/>
        <c:crossBetween val="between"/>
        <c:majorUnit val="60000000"/>
      </c:valAx>
    </c:plotArea>
    <c:plotVisOnly val="1"/>
    <c:dispBlanksAs val="gap"/>
    <c:showDLblsOverMax val="0"/>
  </c:chart>
  <c:txPr>
    <a:bodyPr numCol="1"/>
    <a:lstStyle/>
    <a:p>
      <a:pPr>
        <a:defRPr sz="1400">
          <a:effectLst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lang val="en-US"/>
  <c:roundedCorners val="0"/>
  <c:style val="2"/>
  <c:chart>
    <c:plotArea>
      <c:layout>
        <c:manualLayout>
          <c:layoutTarget val="inner"/>
          <c:xMode val="edge"/>
          <c:yMode val="edge"/>
          <c:x val="0.0930922255"/>
          <c:y val="0.0967819467"/>
          <c:w val="0.6656896472"/>
          <c:h val="0.7462510467"/>
        </c:manualLayout>
      </c:layout>
      <c:lineChart>
        <c:grouping/>
        <c:varyColors val="0"/>
        <c:ser>
          <c:idx val="3"/>
          <c:order val="0"/>
          <c:tx>
            <c:strRef>
              <c:f>'New UGRD_NO Summer'!$B$24</c:f>
              <c:strCache>
                <c:ptCount val="1"/>
                <c:pt idx="0">
                  <c:v>Criminal Justice BS</c:v>
                </c:pt>
              </c:strCache>
            </c:strRef>
          </c:tx>
          <c:spPr>
            <a:ln w="25400">
              <a:solidFill>
                <a:schemeClr val="accent2"/>
              </a:solidFill>
            </a:ln>
            <a:effectLst/>
          </c:spPr>
          <c:marker>
            <c:symbol val="none"/>
          </c:marker>
          <c:val>
            <c:numRef>
              <c:f>'New UGRD_NO Summer'!$J$24:$O$24</c:f>
              <c:numCache>
                <c:formatCode>General</c:formatCode>
                <c:ptCount val="6"/>
                <c:pt idx="0">
                  <c:v>58</c:v>
                </c:pt>
                <c:pt idx="1">
                  <c:v>80</c:v>
                </c:pt>
                <c:pt idx="2">
                  <c:v>218</c:v>
                </c:pt>
                <c:pt idx="3">
                  <c:v>110</c:v>
                </c:pt>
                <c:pt idx="4">
                  <c:v>140</c:v>
                </c:pt>
                <c:pt idx="5">
                  <c:v>133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183-4747-860C-25A869689ED0}"/>
            </c:ext>
          </c:extLst>
        </c:ser>
        <c:ser>
          <c:idx val="4"/>
          <c:order val="1"/>
          <c:tx>
            <c:strRef>
              <c:f>'New UGRD_NO Summer'!$B$25</c:f>
              <c:strCache>
                <c:ptCount val="1"/>
                <c:pt idx="0">
                  <c:v>Psychology BA</c:v>
                </c:pt>
              </c:strCache>
            </c:strRef>
          </c:tx>
          <c:spPr>
            <a:ln w="22225">
              <a:solidFill>
                <a:schemeClr val="accent3"/>
              </a:solidFill>
            </a:ln>
            <a:effectLst/>
          </c:spPr>
          <c:marker>
            <c:symbol val="none"/>
          </c:marker>
          <c:val>
            <c:numRef>
              <c:f>'New UGRD_NO Summer'!$J$25:$O$25</c:f>
              <c:numCache>
                <c:formatCode>General</c:formatCode>
                <c:ptCount val="6"/>
                <c:pt idx="0">
                  <c:v>69</c:v>
                </c:pt>
                <c:pt idx="1">
                  <c:v>109</c:v>
                </c:pt>
                <c:pt idx="2">
                  <c:v>276</c:v>
                </c:pt>
                <c:pt idx="3">
                  <c:v>169</c:v>
                </c:pt>
                <c:pt idx="4">
                  <c:v>249</c:v>
                </c:pt>
                <c:pt idx="5">
                  <c:v>189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183-4747-860C-25A869689ED0}"/>
            </c:ext>
          </c:extLst>
        </c:ser>
        <c:ser>
          <c:idx val="5"/>
          <c:order val="2"/>
          <c:tx>
            <c:strRef>
              <c:f>'New UGRD_NO Summer'!$B$26</c:f>
              <c:strCache>
                <c:ptCount val="1"/>
                <c:pt idx="0">
                  <c:v>Sociology BS</c:v>
                </c:pt>
              </c:strCache>
            </c:strRef>
          </c:tx>
          <c:spPr>
            <a:ln w="25400">
              <a:solidFill>
                <a:schemeClr val="accent4"/>
              </a:solidFill>
            </a:ln>
            <a:effectLst/>
          </c:spPr>
          <c:marker>
            <c:symbol val="none"/>
          </c:marker>
          <c:val>
            <c:numRef>
              <c:f>'New UGRD_NO Summer'!$J$26:$O$26</c:f>
              <c:numCache>
                <c:formatCode>General</c:formatCode>
                <c:ptCount val="6"/>
                <c:pt idx="0">
                  <c:v>61</c:v>
                </c:pt>
                <c:pt idx="1">
                  <c:v>49</c:v>
                </c:pt>
                <c:pt idx="2">
                  <c:v>113</c:v>
                </c:pt>
                <c:pt idx="3">
                  <c:v>82</c:v>
                </c:pt>
                <c:pt idx="4">
                  <c:v>82</c:v>
                </c:pt>
                <c:pt idx="5">
                  <c:v>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183-4747-860C-25A869689ED0}"/>
            </c:ext>
          </c:extLst>
        </c:ser>
        <c:ser>
          <c:idx val="6"/>
          <c:order val="3"/>
          <c:tx>
            <c:strRef>
              <c:f>'New UGRD_NO Summer'!$B$27</c:f>
              <c:strCache>
                <c:ptCount val="1"/>
                <c:pt idx="0">
                  <c:v>Interdisciplinary Studies BIS</c:v>
                </c:pt>
              </c:strCache>
            </c:strRef>
          </c:tx>
          <c:spPr>
            <a:ln w="25400">
              <a:solidFill>
                <a:schemeClr val="tx2"/>
              </a:solidFill>
            </a:ln>
            <a:effectLst/>
          </c:spPr>
          <c:marker>
            <c:symbol val="none"/>
          </c:marker>
          <c:val>
            <c:numRef>
              <c:f>'New UGRD_NO Summer'!$J$27:$O$27</c:f>
              <c:numCache>
                <c:formatCode>General</c:formatCode>
                <c:ptCount val="6"/>
                <c:pt idx="0">
                  <c:v>35</c:v>
                </c:pt>
                <c:pt idx="1">
                  <c:v>37</c:v>
                </c:pt>
                <c:pt idx="2">
                  <c:v>103</c:v>
                </c:pt>
                <c:pt idx="3">
                  <c:v>58</c:v>
                </c:pt>
                <c:pt idx="4">
                  <c:v>58</c:v>
                </c:pt>
                <c:pt idx="5">
                  <c:v>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183-4747-860C-25A869689ED0}"/>
            </c:ext>
          </c:extLst>
        </c:ser>
        <c:ser>
          <c:idx val="7"/>
          <c:order val="4"/>
          <c:tx>
            <c:strRef>
              <c:f>'New UGRD_NO Summer'!$B$28</c:f>
              <c:strCache>
                <c:ptCount val="1"/>
                <c:pt idx="0">
                  <c:v>Organizational Studies BIS</c:v>
                </c:pt>
              </c:strCache>
            </c:strRef>
          </c:tx>
          <c:spPr>
            <a:ln w="25400">
              <a:solidFill>
                <a:schemeClr val="accent5"/>
              </a:solidFill>
            </a:ln>
            <a:effectLst/>
          </c:spPr>
          <c:marker>
            <c:symbol val="none"/>
          </c:marker>
          <c:val>
            <c:numRef>
              <c:f>'New UGRD_NO Summer'!$J$28:$O$28</c:f>
              <c:numCache>
                <c:formatCode>General</c:formatCode>
                <c:ptCount val="6"/>
                <c:pt idx="0">
                  <c:v>51</c:v>
                </c:pt>
                <c:pt idx="1">
                  <c:v>59</c:v>
                </c:pt>
                <c:pt idx="2">
                  <c:v>114</c:v>
                </c:pt>
                <c:pt idx="3">
                  <c:v>60</c:v>
                </c:pt>
                <c:pt idx="4">
                  <c:v>63</c:v>
                </c:pt>
                <c:pt idx="5">
                  <c:v>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B183-4747-860C-25A869689ED0}"/>
            </c:ext>
          </c:extLst>
        </c:ser>
        <c:ser>
          <c:idx val="0"/>
          <c:order val="5"/>
          <c:tx>
            <c:strRef>
              <c:f>'New UGRD_NO Summer'!$B$29</c:f>
              <c:strCache>
                <c:ptCount val="1"/>
                <c:pt idx="0">
                  <c:v>History BA</c:v>
                </c:pt>
              </c:strCache>
            </c:strRef>
          </c:tx>
          <c:spPr>
            <a:ln w="25400"/>
            <a:effectLst/>
          </c:spPr>
          <c:marker>
            <c:symbol val="none"/>
          </c:marker>
          <c:val>
            <c:numRef>
              <c:f>'New UGRD_NO Summer'!$J$29:$O$29</c:f>
              <c:numCache>
                <c:formatCode>General</c:formatCode>
                <c:ptCount val="6"/>
                <c:pt idx="0">
                  <c:v>8</c:v>
                </c:pt>
                <c:pt idx="1">
                  <c:v>49</c:v>
                </c:pt>
                <c:pt idx="2">
                  <c:v>145</c:v>
                </c:pt>
                <c:pt idx="3">
                  <c:v>84</c:v>
                </c:pt>
                <c:pt idx="4">
                  <c:v>100</c:v>
                </c:pt>
                <c:pt idx="5">
                  <c:v>70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B183-4747-860C-25A869689E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-296684288"/>
        <c:axId val="193786096"/>
      </c:lineChart>
      <c:catAx>
        <c:axId val="-296684288"/>
        <c:scaling>
          <c:orientation/>
        </c:scaling>
        <c:delete val="0"/>
        <c:axPos val="b"/>
        <c:title>
          <c:tx>
            <c:rich>
              <a:bodyPr numCol="1"/>
              <a:lstStyle/>
              <a:p>
                <a:pPr>
                  <a:defRPr sz="1400">
                    <a:effectLst/>
                  </a:defRPr>
                </a:pPr>
                <a:r>
                  <a:rPr lang="en-US" sz="1400">
                    <a:effectLst/>
                  </a:rPr>
                  <a:t>Term</a:t>
                </a:r>
              </a:p>
            </c:rich>
          </c:tx>
          <c:layout>
            <c:manualLayout>
              <c:xMode val="edge"/>
              <c:yMode val="edge"/>
              <c:x val="0.3734982908"/>
              <c:y val="0.9408689141"/>
            </c:manualLayout>
          </c:layout>
          <c:overlay val="0"/>
        </c:title>
        <c:numFmt formatCode="General" sourceLinked="1"/>
        <c:majorTickMark val="none"/>
        <c:minorTickMark val="none"/>
        <c:spPr>
          <a:ln w="19050"/>
          <a:effectLst/>
        </c:spPr>
        <c:crossAx val="193786096"/>
        <c:crosses val="autoZero"/>
        <c:auto val="0"/>
        <c:noMultiLvlLbl val="0"/>
        <c:lblAlgn val="ctr"/>
        <c:lblOffset/>
      </c:catAx>
      <c:valAx>
        <c:axId val="193786096"/>
        <c:scaling>
          <c:orientation/>
        </c:scaling>
        <c:delete val="0"/>
        <c:axPos val="l"/>
        <c:majorGridlines>
          <c:spPr>
            <a:ln w="19050">
              <a:solidFill>
                <a:schemeClr val="bg2">
                  <a:lumMod val="90000"/>
                </a:schemeClr>
              </a:solidFill>
            </a:ln>
            <a:effectLst/>
          </c:spPr>
        </c:majorGridlines>
        <c:title>
          <c:tx>
            <c:rich>
              <a:bodyPr numCol="1" rot="-5400000" vert="horz"/>
              <a:lstStyle/>
              <a:p>
                <a:pPr>
                  <a:defRPr sz="1400">
                    <a:effectLst/>
                  </a:defRPr>
                </a:pPr>
                <a:r>
                  <a:rPr lang="en-US" sz="1400">
                    <a:effectLst/>
                  </a:rPr>
                  <a:t>Headcount</a:t>
                </a:r>
              </a:p>
            </c:rich>
          </c:tx>
          <c:layout>
            <c:manualLayout>
              <c:xMode val="edge"/>
              <c:yMode val="edge"/>
              <c:x val="0.0219323654"/>
              <c:y val="0.3874556124"/>
            </c:manualLayout>
          </c:layout>
          <c:overlay val="0"/>
        </c:title>
        <c:numFmt formatCode="General" sourceLinked="1"/>
        <c:majorTickMark val="out"/>
        <c:minorTickMark val="none"/>
        <c:spPr>
          <a:ln>
            <a:noFill/>
          </a:ln>
          <a:effectLst/>
        </c:spPr>
        <c:crossAx val="-296684288"/>
        <c:crosses val="autoZero"/>
        <c:crossBetween val="between"/>
        <c:majorUnit val="100"/>
      </c:valAx>
    </c:plotArea>
    <c:plotVisOnly val="1"/>
    <c:dispBlanksAs val="gap"/>
    <c:showDLblsOverMax val="0"/>
  </c:chart>
  <c:txPr>
    <a:bodyPr numCol="1"/>
    <a:lstStyle/>
    <a:p>
      <a:pPr>
        <a:defRPr>
          <a:solidFill>
            <a:schemeClr val="tx2"/>
          </a:solidFill>
          <a:effectLst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lang val="en-US"/>
  <c:roundedCorners val="0"/>
  <c:style val="2"/>
  <c:chart>
    <c:plotArea>
      <c:layout>
        <c:manualLayout>
          <c:layoutTarget val="inner"/>
          <c:xMode val="edge"/>
          <c:yMode val="edge"/>
          <c:x val="0.0930922255"/>
          <c:y val="0.0967819467"/>
          <c:w val="0.6656896472"/>
          <c:h val="0.7462510467"/>
        </c:manualLayout>
      </c:layout>
      <c:lineChart>
        <c:grouping/>
        <c:varyColors val="0"/>
        <c:ser>
          <c:idx val="3"/>
          <c:order val="0"/>
          <c:tx>
            <c:strRef>
              <c:f>'New UGRD_NO Summer'!$B$24</c:f>
              <c:strCache>
                <c:ptCount val="1"/>
                <c:pt idx="0">
                  <c:v>Criminal Justice BS</c:v>
                </c:pt>
              </c:strCache>
            </c:strRef>
          </c:tx>
          <c:spPr>
            <a:ln w="25400">
              <a:solidFill>
                <a:schemeClr val="accent2">
                  <a:alpha val="30000"/>
                </a:schemeClr>
              </a:solidFill>
            </a:ln>
            <a:effectLst/>
          </c:spPr>
          <c:marker>
            <c:symbol val="none"/>
          </c:marker>
          <c:val>
            <c:numRef>
              <c:f>'New UGRD_NO Summer'!$J$24:$O$24</c:f>
              <c:numCache>
                <c:formatCode>General</c:formatCode>
                <c:ptCount val="6"/>
                <c:pt idx="0">
                  <c:v>58</c:v>
                </c:pt>
                <c:pt idx="1">
                  <c:v>80</c:v>
                </c:pt>
                <c:pt idx="2">
                  <c:v>218</c:v>
                </c:pt>
                <c:pt idx="3">
                  <c:v>110</c:v>
                </c:pt>
                <c:pt idx="4">
                  <c:v>140</c:v>
                </c:pt>
                <c:pt idx="5">
                  <c:v>133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19A-4F9A-96FC-82615849AF4F}"/>
            </c:ext>
          </c:extLst>
        </c:ser>
        <c:ser>
          <c:idx val="4"/>
          <c:order val="1"/>
          <c:tx>
            <c:strRef>
              <c:f>'New UGRD_NO Summer'!$B$25</c:f>
              <c:strCache>
                <c:ptCount val="1"/>
                <c:pt idx="0">
                  <c:v>Psychology BA</c:v>
                </c:pt>
              </c:strCache>
            </c:strRef>
          </c:tx>
          <c:spPr>
            <a:ln w="22225">
              <a:solidFill>
                <a:schemeClr val="accent3">
                  <a:alpha val="30000"/>
                </a:schemeClr>
              </a:solidFill>
            </a:ln>
            <a:effectLst/>
          </c:spPr>
          <c:marker>
            <c:symbol val="none"/>
          </c:marker>
          <c:val>
            <c:numRef>
              <c:f>'New UGRD_NO Summer'!$J$25:$O$25</c:f>
              <c:numCache>
                <c:formatCode>General</c:formatCode>
                <c:ptCount val="6"/>
                <c:pt idx="0">
                  <c:v>69</c:v>
                </c:pt>
                <c:pt idx="1">
                  <c:v>109</c:v>
                </c:pt>
                <c:pt idx="2">
                  <c:v>276</c:v>
                </c:pt>
                <c:pt idx="3">
                  <c:v>169</c:v>
                </c:pt>
                <c:pt idx="4">
                  <c:v>249</c:v>
                </c:pt>
                <c:pt idx="5">
                  <c:v>189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19A-4F9A-96FC-82615849AF4F}"/>
            </c:ext>
          </c:extLst>
        </c:ser>
        <c:ser>
          <c:idx val="5"/>
          <c:order val="2"/>
          <c:tx>
            <c:strRef>
              <c:f>'New UGRD_NO Summer'!$B$26</c:f>
              <c:strCache>
                <c:ptCount val="1"/>
                <c:pt idx="0">
                  <c:v>Sociology BS</c:v>
                </c:pt>
              </c:strCache>
            </c:strRef>
          </c:tx>
          <c:spPr>
            <a:ln w="25400">
              <a:solidFill>
                <a:schemeClr val="accent4">
                  <a:alpha val="30000"/>
                </a:schemeClr>
              </a:solidFill>
            </a:ln>
            <a:effectLst/>
          </c:spPr>
          <c:marker>
            <c:symbol val="none"/>
          </c:marker>
          <c:val>
            <c:numRef>
              <c:f>'New UGRD_NO Summer'!$J$26:$O$26</c:f>
              <c:numCache>
                <c:formatCode>General</c:formatCode>
                <c:ptCount val="6"/>
                <c:pt idx="0">
                  <c:v>61</c:v>
                </c:pt>
                <c:pt idx="1">
                  <c:v>49</c:v>
                </c:pt>
                <c:pt idx="2">
                  <c:v>113</c:v>
                </c:pt>
                <c:pt idx="3">
                  <c:v>82</c:v>
                </c:pt>
                <c:pt idx="4">
                  <c:v>82</c:v>
                </c:pt>
                <c:pt idx="5">
                  <c:v>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19A-4F9A-96FC-82615849AF4F}"/>
            </c:ext>
          </c:extLst>
        </c:ser>
        <c:ser>
          <c:idx val="6"/>
          <c:order val="3"/>
          <c:tx>
            <c:strRef>
              <c:f>'New UGRD_NO Summer'!$B$27</c:f>
              <c:strCache>
                <c:ptCount val="1"/>
                <c:pt idx="0">
                  <c:v>Interdisciplinary Studies BIS</c:v>
                </c:pt>
              </c:strCache>
            </c:strRef>
          </c:tx>
          <c:spPr>
            <a:ln w="25400">
              <a:solidFill>
                <a:schemeClr val="tx2">
                  <a:alpha val="30000"/>
                </a:schemeClr>
              </a:solidFill>
            </a:ln>
            <a:effectLst/>
          </c:spPr>
          <c:marker>
            <c:symbol val="none"/>
          </c:marker>
          <c:val>
            <c:numRef>
              <c:f>'New UGRD_NO Summer'!$J$27:$O$27</c:f>
              <c:numCache>
                <c:formatCode>General</c:formatCode>
                <c:ptCount val="6"/>
                <c:pt idx="0">
                  <c:v>35</c:v>
                </c:pt>
                <c:pt idx="1">
                  <c:v>37</c:v>
                </c:pt>
                <c:pt idx="2">
                  <c:v>103</c:v>
                </c:pt>
                <c:pt idx="3">
                  <c:v>58</c:v>
                </c:pt>
                <c:pt idx="4">
                  <c:v>58</c:v>
                </c:pt>
                <c:pt idx="5">
                  <c:v>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19A-4F9A-96FC-82615849AF4F}"/>
            </c:ext>
          </c:extLst>
        </c:ser>
        <c:ser>
          <c:idx val="7"/>
          <c:order val="4"/>
          <c:tx>
            <c:strRef>
              <c:f>'New UGRD_NO Summer'!$B$28</c:f>
              <c:strCache>
                <c:ptCount val="1"/>
                <c:pt idx="0">
                  <c:v>Organizational Studies BIS</c:v>
                </c:pt>
              </c:strCache>
            </c:strRef>
          </c:tx>
          <c:spPr>
            <a:ln w="25400">
              <a:solidFill>
                <a:schemeClr val="accent5">
                  <a:alpha val="30000"/>
                </a:schemeClr>
              </a:solidFill>
            </a:ln>
            <a:effectLst/>
          </c:spPr>
          <c:marker>
            <c:symbol val="none"/>
          </c:marker>
          <c:val>
            <c:numRef>
              <c:f>'New UGRD_NO Summer'!$J$28:$O$28</c:f>
              <c:numCache>
                <c:formatCode>General</c:formatCode>
                <c:ptCount val="6"/>
                <c:pt idx="0">
                  <c:v>51</c:v>
                </c:pt>
                <c:pt idx="1">
                  <c:v>59</c:v>
                </c:pt>
                <c:pt idx="2">
                  <c:v>114</c:v>
                </c:pt>
                <c:pt idx="3">
                  <c:v>60</c:v>
                </c:pt>
                <c:pt idx="4">
                  <c:v>63</c:v>
                </c:pt>
                <c:pt idx="5">
                  <c:v>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19A-4F9A-96FC-82615849AF4F}"/>
            </c:ext>
          </c:extLst>
        </c:ser>
        <c:ser>
          <c:idx val="0"/>
          <c:order val="5"/>
          <c:tx>
            <c:strRef>
              <c:f>'New UGRD_NO Summer'!$B$29</c:f>
              <c:strCache>
                <c:ptCount val="1"/>
                <c:pt idx="0">
                  <c:v>History BA</c:v>
                </c:pt>
              </c:strCache>
            </c:strRef>
          </c:tx>
          <c:spPr>
            <a:ln w="25400">
              <a:solidFill>
                <a:schemeClr val="accent1">
                  <a:shade val="76000"/>
                  <a:alpha val="30000"/>
                </a:schemeClr>
              </a:solidFill>
            </a:ln>
            <a:effectLst/>
          </c:spPr>
          <c:marker>
            <c:symbol val="none"/>
          </c:marker>
          <c:val>
            <c:numRef>
              <c:f>'New UGRD_NO Summer'!$J$29:$O$29</c:f>
              <c:numCache>
                <c:formatCode>General</c:formatCode>
                <c:ptCount val="6"/>
                <c:pt idx="0">
                  <c:v>8</c:v>
                </c:pt>
                <c:pt idx="1">
                  <c:v>49</c:v>
                </c:pt>
                <c:pt idx="2">
                  <c:v>145</c:v>
                </c:pt>
                <c:pt idx="3">
                  <c:v>84</c:v>
                </c:pt>
                <c:pt idx="4">
                  <c:v>100</c:v>
                </c:pt>
                <c:pt idx="5">
                  <c:v>70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019A-4F9A-96FC-82615849AF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-280619392"/>
        <c:axId val="66554896"/>
      </c:lineChart>
      <c:catAx>
        <c:axId val="-280619392"/>
        <c:scaling>
          <c:orientation/>
        </c:scaling>
        <c:delete val="0"/>
        <c:axPos val="b"/>
        <c:title>
          <c:tx>
            <c:rich>
              <a:bodyPr numCol="1"/>
              <a:lstStyle/>
              <a:p>
                <a:pPr>
                  <a:defRPr sz="1400">
                    <a:solidFill>
                      <a:schemeClr val="tx2"/>
                    </a:solidFill>
                    <a:effectLst/>
                  </a:defRPr>
                </a:pPr>
                <a:r>
                  <a:rPr lang="en-US" sz="1400">
                    <a:solidFill>
                      <a:schemeClr val="tx2"/>
                    </a:solidFill>
                    <a:effectLst/>
                  </a:rPr>
                  <a:t>Term</a:t>
                </a:r>
              </a:p>
            </c:rich>
          </c:tx>
          <c:layout>
            <c:manualLayout>
              <c:xMode val="edge"/>
              <c:yMode val="edge"/>
              <c:x val="0.3734982908"/>
              <c:y val="0.9408689141"/>
            </c:manualLayout>
          </c:layout>
          <c:overlay val="0"/>
        </c:title>
        <c:numFmt formatCode="General" sourceLinked="1"/>
        <c:majorTickMark val="none"/>
        <c:minorTickMark val="none"/>
        <c:spPr>
          <a:ln w="19050"/>
          <a:effectLst/>
        </c:spPr>
        <c:txPr>
          <a:bodyPr numCol="1"/>
          <a:lstStyle/>
          <a:p>
            <a:pPr>
              <a:defRPr>
                <a:solidFill>
                  <a:schemeClr val="tx2"/>
                </a:solidFill>
                <a:effectLst/>
              </a:defRPr>
            </a:pPr>
            <a:endParaRPr lang="en-US"/>
          </a:p>
        </c:txPr>
        <c:crossAx val="66554896"/>
        <c:crosses val="autoZero"/>
        <c:auto val="0"/>
        <c:noMultiLvlLbl val="0"/>
        <c:lblAlgn val="ctr"/>
        <c:lblOffset/>
      </c:catAx>
      <c:valAx>
        <c:axId val="66554896"/>
        <c:scaling>
          <c:orientation/>
        </c:scaling>
        <c:delete val="0"/>
        <c:axPos val="l"/>
        <c:majorGridlines>
          <c:spPr>
            <a:ln w="19050">
              <a:solidFill>
                <a:schemeClr val="bg2">
                  <a:lumMod val="90000"/>
                </a:schemeClr>
              </a:solidFill>
            </a:ln>
            <a:effectLst/>
          </c:spPr>
        </c:majorGridlines>
        <c:title>
          <c:tx>
            <c:rich>
              <a:bodyPr numCol="1" rot="-5400000" vert="horz"/>
              <a:lstStyle/>
              <a:p>
                <a:pPr>
                  <a:defRPr sz="1400">
                    <a:solidFill>
                      <a:schemeClr val="tx2"/>
                    </a:solidFill>
                    <a:effectLst/>
                  </a:defRPr>
                </a:pPr>
                <a:r>
                  <a:rPr lang="en-US" sz="1400">
                    <a:solidFill>
                      <a:schemeClr val="tx2"/>
                    </a:solidFill>
                    <a:effectLst/>
                  </a:rPr>
                  <a:t>Headcount</a:t>
                </a:r>
              </a:p>
            </c:rich>
          </c:tx>
          <c:layout>
            <c:manualLayout>
              <c:xMode val="edge"/>
              <c:yMode val="edge"/>
              <c:x val="0.0219323654"/>
              <c:y val="0.3874556124"/>
            </c:manualLayout>
          </c:layout>
          <c:overlay val="0"/>
        </c:title>
        <c:numFmt formatCode="General" sourceLinked="1"/>
        <c:majorTickMark val="none"/>
        <c:minorTickMark val="none"/>
        <c:spPr>
          <a:ln>
            <a:noFill/>
          </a:ln>
          <a:effectLst/>
        </c:spPr>
        <c:txPr>
          <a:bodyPr numCol="1"/>
          <a:lstStyle/>
          <a:p>
            <a:pPr>
              <a:defRPr>
                <a:solidFill>
                  <a:schemeClr val="tx2"/>
                </a:solidFill>
                <a:effectLst/>
              </a:defRPr>
            </a:pPr>
            <a:endParaRPr lang="en-US"/>
          </a:p>
        </c:txPr>
        <c:crossAx val="-280619392"/>
        <c:crosses val="autoZero"/>
        <c:crossBetween val="between"/>
        <c:majorUnit val="100"/>
      </c:valAx>
      <c:spPr>
        <a:ln>
          <a:noFill/>
        </a:ln>
        <a:effectLst/>
      </c:spPr>
    </c:plotArea>
    <c:legend>
      <c:overlay val="0"/>
      <c:txPr>
        <a:bodyPr numCol="1"/>
        <a:lstStyle/>
        <a:p>
          <a:pPr>
            <a:defRPr>
              <a:solidFill>
                <a:schemeClr val="tx2"/>
              </a:solidFill>
              <a:effectLst/>
            </a:defRPr>
          </a:pPr>
          <a:endParaRPr lang="en-US"/>
        </a:p>
      </c:txPr>
      <c:legendPos/>
    </c:legend>
    <c:plotVisOnly val="1"/>
    <c:dispBlanksAs val="gap"/>
    <c:showDLblsOverMax val="0"/>
  </c:chart>
  <c:txPr>
    <a:bodyPr numCol="1"/>
    <a:lstStyle/>
    <a:p>
      <a:pPr>
        <a:defRPr>
          <a:solidFill>
            <a:schemeClr val="bg2"/>
          </a:solidFill>
          <a:effectLst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lang val="en-US"/>
  <c:roundedCorners val="0"/>
  <c:style val="2"/>
  <c:chart>
    <c:plotArea>
      <c:layout>
        <c:manualLayout>
          <c:layoutTarget val="inner"/>
          <c:xMode val="edge"/>
          <c:yMode val="edge"/>
          <c:x val="0.0171953887"/>
          <c:y val="0.1645423621"/>
          <c:w val="0.5182843208"/>
          <c:h val="0.7774266005"/>
        </c:manualLayout>
      </c:layout>
      <c:pieChart>
        <c:varyColors val="1"/>
        <c:ser>
          <c:idx val="0"/>
          <c:order val="0"/>
          <c:spPr>
            <a:ln>
              <a:noFill/>
            </a:ln>
            <a:effectLst/>
          </c:spPr>
          <c:dPt>
            <c:idx val="0"/>
            <c:invertIfNegative val="0"/>
            <c:spPr>
              <a:solidFill>
                <a:schemeClr val="accent3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856-4F8D-ADA4-5FF4C82AF6CC}"/>
              </c:ext>
            </c:extLst>
          </c:dPt>
          <c:dPt>
            <c:idx val="1"/>
            <c:invertIfNegative val="0"/>
            <c:spPr>
              <a:solidFill>
                <a:schemeClr val="accent3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856-4F8D-ADA4-5FF4C82AF6CC}"/>
              </c:ext>
            </c:extLst>
          </c:dPt>
          <c:dPt>
            <c:idx val="2"/>
            <c:invertIfNegative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856-4F8D-ADA4-5FF4C82AF6CC}"/>
              </c:ext>
            </c:extLst>
          </c:dPt>
          <c:dPt>
            <c:idx val="3"/>
            <c:invertIfNegative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856-4F8D-ADA4-5FF4C82AF6CC}"/>
              </c:ext>
            </c:extLst>
          </c:dPt>
          <c:dPt>
            <c:idx val="4"/>
            <c:invertIfNegative val="0"/>
            <c:spPr>
              <a:solidFill>
                <a:schemeClr val="accent3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856-4F8D-ADA4-5FF4C82AF6CC}"/>
              </c:ext>
            </c:extLst>
          </c:dPt>
          <c:dPt>
            <c:idx val="5"/>
            <c:invertIfNegative val="0"/>
            <c:spPr>
              <a:solidFill>
                <a:schemeClr val="accent3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856-4F8D-ADA4-5FF4C82AF6CC}"/>
              </c:ext>
            </c:extLst>
          </c:dPt>
          <c:dPt>
            <c:idx val="6"/>
            <c:invertIfNegative val="0"/>
            <c:spPr>
              <a:solidFill>
                <a:schemeClr val="bg1"/>
              </a:solidFill>
              <a:ln w="19050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856-4F8D-ADA4-5FF4C82AF6CC}"/>
              </c:ext>
            </c:extLst>
          </c:dPt>
          <c:dPt>
            <c:idx val="7"/>
            <c:invertIfNegative val="0"/>
            <c:spPr>
              <a:solidFill>
                <a:schemeClr val="tx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8856-4F8D-ADA4-5FF4C82AF6CC}"/>
              </c:ext>
            </c:extLst>
          </c:dPt>
          <c:dPt>
            <c:idx val="8"/>
            <c:invertIfNegative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8856-4F8D-ADA4-5FF4C82AF6C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anchor="ctr" anchorCtr="1" numCol="1" rot="0" spcFirstLastPara="1" vert="horz" vertOverflow="ellipsis"/>
              <a:lstStyle/>
              <a:p>
                <a:pPr>
                  <a:defRPr b="0" baseline="0" i="0" kern="1200" strike="noStrike" sz="1600" u="none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algn="ctr" cap="flat" cmpd="sng" w="9525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  <c:dLbl>
              <c:idx val="0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anchor="ctr" anchorCtr="1" numCol="1" rot="0" spcFirstLastPara="1" vert="horz" vertOverflow="ellipsis"/>
                <a:lstStyle/>
                <a:p>
                  <a:pPr>
                    <a:defRPr b="0" baseline="0" i="0" kern="1200" strike="noStrike" sz="1600" u="none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anchor="ctr" anchorCtr="1" numCol="1" rot="0" spcFirstLastPara="1" vert="horz" vertOverflow="ellipsis"/>
                <a:lstStyle/>
                <a:p>
                  <a:pPr>
                    <a:defRPr b="0" baseline="0" i="0" kern="1200" strike="noStrike" sz="1600" u="none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anchor="ctr" anchorCtr="1" numCol="1" rot="0" spcFirstLastPara="1" vert="horz" vertOverflow="ellipsis"/>
                <a:lstStyle/>
                <a:p>
                  <a:pPr>
                    <a:defRPr b="0" baseline="0" i="0" kern="1200" strike="noStrike" sz="1600" u="none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anchor="ctr" anchorCtr="1" numCol="1" rot="0" spcFirstLastPara="1" vert="horz" vertOverflow="ellipsis"/>
                <a:lstStyle/>
                <a:p>
                  <a:pPr>
                    <a:defRPr b="0" baseline="0" i="0" kern="1200" strike="noStrike" sz="1600" u="none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</c:dLbls>
          <c:cat>
            <c:strRef>
              <c:f>Sheet1!$A$2:$A$10</c:f>
              <c:strCache>
                <c:ptCount val="9"/>
                <c:pt idx="0">
                  <c:v>Managing Commitments</c:v>
                </c:pt>
                <c:pt idx="1">
                  <c:v>Unknown</c:v>
                </c:pt>
                <c:pt idx="2">
                  <c:v>Effectiveness</c:v>
                </c:pt>
                <c:pt idx="3">
                  <c:v>Finances</c:v>
                </c:pt>
                <c:pt idx="4">
                  <c:v>Other</c:v>
                </c:pt>
                <c:pt idx="5">
                  <c:v>Health &amp; Support</c:v>
                </c:pt>
                <c:pt idx="6">
                  <c:v>Academics</c:v>
                </c:pt>
                <c:pt idx="7">
                  <c:v>Commitment to Graduation</c:v>
                </c:pt>
                <c:pt idx="8">
                  <c:v>School Community</c:v>
                </c:pt>
              </c:strCache>
            </c:strRef>
          </c:cat>
          <c:val>
            <c:numRef>
              <c:f>Sheet1!$B$2:$B$10</c:f>
              <c:numCache>
                <c:formatCode>0%</c:formatCode>
                <c:ptCount val="9"/>
                <c:pt idx="0">
                  <c:v>0.28</c:v>
                </c:pt>
                <c:pt idx="1">
                  <c:v>0.17</c:v>
                </c:pt>
                <c:pt idx="2">
                  <c:v>0.11</c:v>
                </c:pt>
                <c:pt idx="3">
                  <c:v>0.11</c:v>
                </c:pt>
                <c:pt idx="4">
                  <c:v>0.11</c:v>
                </c:pt>
                <c:pt idx="5">
                  <c:v>0.07</c:v>
                </c:pt>
                <c:pt idx="6">
                  <c:v>0.06</c:v>
                </c:pt>
                <c:pt idx="7">
                  <c:v>0.05</c:v>
                </c:pt>
                <c:pt idx="8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8856-4F8D-ADA4-5FF4C82AF6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ayout>
        <c:manualLayout>
          <c:xMode val="edge"/>
          <c:yMode val="edge"/>
          <c:x val="0.5801834464"/>
          <c:y val="0.3006721139"/>
          <c:w val="0.4198165238"/>
          <c:h val="0.5440610051"/>
        </c:manualLayout>
      </c:layout>
      <c:overlay val="0"/>
      <c:spPr>
        <a:noFill/>
        <a:ln>
          <a:noFill/>
        </a:ln>
        <a:effectLst/>
      </c:spPr>
      <c:txPr>
        <a:bodyPr anchor="ctr" anchorCtr="1" numCol="1" rot="0" spcFirstLastPara="1" vert="horz" vertOverflow="ellipsis"/>
        <a:lstStyle/>
        <a:p>
          <a:pPr>
            <a:defRPr b="0" baseline="0" i="0" kern="1200" strike="noStrike" sz="1600" u="none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lt"/>
              <a:ea typeface="+mn-ea"/>
              <a:cs typeface="+mn-cs"/>
            </a:defRPr>
          </a:pPr>
          <a:endParaRPr lang="en-US"/>
        </a:p>
      </c:txPr>
      <c:legendPos val="b"/>
    </c:legend>
    <c:plotVisOnly val="1"/>
    <c:dispBlanksAs val="gap"/>
    <c:showDLblsOverMax val="0"/>
  </c:chart>
  <c:spPr>
    <a:noFill/>
    <a:ln>
      <a:noFill/>
    </a:ln>
    <a:effectLst/>
  </c:spPr>
  <c:txPr>
    <a:bodyPr numCol="1"/>
    <a:lstStyle/>
    <a:p>
      <a:pPr>
        <a:defRPr>
          <a:effectLst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lang val="en-US"/>
  <c:roundedCorners val="0"/>
  <c:style val="2"/>
  <c:chart>
    <c:plotArea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invertIfNegative val="0"/>
            <c:explosion val="1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0BA-4F13-A2E1-C6405EB261AB}"/>
              </c:ext>
            </c:extLst>
          </c:dPt>
          <c:dPt>
            <c:idx val="1"/>
            <c:invertIfNegative val="0"/>
            <c:spPr>
              <a:solidFill>
                <a:schemeClr val="accent3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0BA-4F13-A2E1-C6405EB261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anchor="ctr" anchorCtr="1" numCol="1" rot="0" spcFirstLastPara="1" vert="horz" vertOverflow="ellipsis"/>
              <a:lstStyle/>
              <a:p>
                <a:pPr>
                  <a:defRPr b="0" baseline="0" i="0" kern="1200" strike="noStrike" sz="1800" u="none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algn="ctr" cap="flat" cmpd="sng" w="9525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  <c:dLbl>
              <c:idx val="0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064231843"/>
                  <c:y val="-0.005351448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50BA-4F13-A2E1-C6405EB261A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</c:dLbls>
          <c:cat>
            <c:strRef>
              <c:f>Sheet1!$A$2:$A$3</c:f>
              <c:strCache>
                <c:ptCount val="2"/>
                <c:pt idx="0">
                  <c:v>Retained</c:v>
                </c:pt>
                <c:pt idx="1">
                  <c:v>Not retained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0.94</c:v>
                </c:pt>
                <c:pt idx="1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0BA-4F13-A2E1-C6405EB261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02"/>
      </c:pieChart>
      <c:spPr>
        <a:noFill/>
        <a:ln>
          <a:noFill/>
        </a:ln>
        <a:effectLst/>
      </c:spPr>
    </c:plotArea>
    <c:legend>
      <c:layout>
        <c:manualLayout>
          <c:xMode val="edge"/>
          <c:yMode val="edge"/>
          <c:x val="0.2010464519"/>
          <c:y val="0.885694623"/>
          <c:w val="0.5454304218"/>
          <c:h val="0.0955229104"/>
        </c:manualLayout>
      </c:layout>
      <c:overlay val="0"/>
      <c:spPr>
        <a:noFill/>
        <a:ln>
          <a:noFill/>
        </a:ln>
        <a:effectLst/>
      </c:spPr>
      <c:txPr>
        <a:bodyPr anchor="ctr" anchorCtr="1" numCol="1" rot="0" spcFirstLastPara="1" vert="horz" vertOverflow="ellipsis"/>
        <a:lstStyle/>
        <a:p>
          <a:pPr>
            <a:defRPr b="0" baseline="0" i="0" kern="1200" strike="noStrike" sz="1600" u="none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lt"/>
              <a:ea typeface="+mn-ea"/>
              <a:cs typeface="+mn-cs"/>
            </a:defRPr>
          </a:pPr>
          <a:endParaRPr lang="en-US"/>
        </a:p>
      </c:txPr>
      <c:legendPos val="b"/>
    </c:legend>
    <c:plotVisOnly val="1"/>
    <c:dispBlanksAs val="gap"/>
    <c:showDLblsOverMax val="0"/>
  </c:chart>
  <c:spPr>
    <a:noFill/>
    <a:ln>
      <a:noFill/>
    </a:ln>
    <a:effectLst/>
  </c:spPr>
  <c:txPr>
    <a:bodyPr numCol="1"/>
    <a:lstStyle/>
    <a:p>
      <a:pPr>
        <a:defRPr>
          <a:effectLst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lang val="en-US"/>
  <c:roundedCorners val="0"/>
  <c:style val="18"/>
  <c:chart>
    <c:plotArea>
      <c:catAx>
        <c:axId val="607077216"/>
        <c:scaling>
          <c:orientation/>
        </c:scaling>
        <c:delete val="0"/>
        <c:axPos val="b"/>
        <c:numFmt formatCode="General" sourceLinked="0"/>
        <c:majorTickMark val="none"/>
        <c:minorTickMark val="none"/>
        <c:spPr>
          <a:ln>
            <a:solidFill>
              <a:schemeClr val="tx1">
                <a:lumMod val="20000"/>
                <a:lumOff val="80000"/>
              </a:schemeClr>
            </a:solidFill>
          </a:ln>
          <a:effectLst/>
        </c:spPr>
        <c:txPr>
          <a:bodyPr numCol="1"/>
          <a:lstStyle/>
          <a:p>
            <a:pPr>
              <a:defRPr sz="1050">
                <a:solidFill>
                  <a:schemeClr val="tx2"/>
                </a:solidFill>
                <a:effectLst/>
              </a:defRPr>
            </a:pPr>
            <a:endParaRPr lang="en-US"/>
          </a:p>
        </c:txPr>
        <c:crossAx val="209328160"/>
        <c:crosses val="autoZero"/>
        <c:auto val="0"/>
        <c:noMultiLvlLbl val="0"/>
        <c:lblAlgn val="ctr"/>
        <c:lblOffset/>
      </c:catAx>
      <c:valAx>
        <c:axId val="209328160"/>
        <c:scaling>
          <c:orientation/>
        </c:scaling>
        <c:delete val="0"/>
        <c:axPos val="l"/>
        <c:majorGridlines>
          <c:spPr>
            <a:ln>
              <a:solidFill>
                <a:schemeClr val="tx1">
                  <a:lumMod val="20000"/>
                  <a:lumOff val="80000"/>
                </a:schemeClr>
              </a:solidFill>
            </a:ln>
            <a:effectLst/>
          </c:spPr>
        </c:majorGridlines>
        <c:numFmt formatCode="General" sourceLinked="1"/>
        <c:majorTickMark val="none"/>
        <c:minorTickMark val="none"/>
        <c:spPr>
          <a:ln>
            <a:noFill/>
          </a:ln>
          <a:effectLst/>
        </c:spPr>
        <c:txPr>
          <a:bodyPr numCol="1"/>
          <a:lstStyle/>
          <a:p>
            <a:pPr>
              <a:defRPr sz="1100">
                <a:solidFill>
                  <a:schemeClr val="tx2"/>
                </a:solidFill>
                <a:effectLst/>
              </a:defRPr>
            </a:pPr>
            <a:endParaRPr lang="en-US"/>
          </a:p>
        </c:txPr>
        <c:crossAx val="607077216"/>
        <c:crosses val="autoZero"/>
        <c:crossBetween val="midCat"/>
      </c:valAx>
      <c:areaChart>
        <c:grouping val="stacked"/>
        <c:varyColors val="0"/>
        <c:ser>
          <c:idx val="0"/>
          <c:order val="0"/>
          <c:tx>
            <c:strRef>
              <c:f>'Prog Growth'!$A$30</c:f>
              <c:strCache>
                <c:ptCount val="1"/>
                <c:pt idx="0">
                  <c:v>Graduates</c:v>
                </c:pt>
              </c:strCache>
            </c:strRef>
          </c:tx>
          <c:spPr>
            <a:solidFill>
              <a:schemeClr val="accent2"/>
            </a:solidFill>
            <a:effectLst/>
          </c:spPr>
          <c:cat>
            <c:strRef>
              <c:f>'Prog Growth'!$B$29:$E$29</c:f>
              <c:strCache>
                <c:ptCount val="4"/>
                <c:pt idx="0">
                  <c:v>Spring 2010</c:v>
                </c:pt>
                <c:pt idx="1">
                  <c:v>Spring 2011</c:v>
                </c:pt>
                <c:pt idx="2">
                  <c:v>Spring 2012</c:v>
                </c:pt>
                <c:pt idx="3">
                  <c:v>Spring  2013</c:v>
                </c:pt>
              </c:strCache>
            </c:strRef>
          </c:cat>
          <c:val>
            <c:numRef>
              <c:f>'Prog Growth'!$B$30:$E$30</c:f>
              <c:numCache>
                <c:formatCode>General</c:formatCode>
                <c:ptCount val="4"/>
                <c:pt idx="0">
                  <c:v>184</c:v>
                </c:pt>
                <c:pt idx="1">
                  <c:v>315</c:v>
                </c:pt>
                <c:pt idx="2">
                  <c:v>747</c:v>
                </c:pt>
                <c:pt idx="3">
                  <c:v>1718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75-43F5-8A43-7A0F8F5400FE}"/>
            </c:ext>
          </c:extLst>
        </c:ser>
        <c:ser>
          <c:idx val="1"/>
          <c:order val="1"/>
          <c:tx>
            <c:strRef>
              <c:f>'Prog Growth'!$A$31</c:f>
              <c:strCache>
                <c:ptCount val="1"/>
                <c:pt idx="0">
                  <c:v>Undergraduates</c:v>
                </c:pt>
              </c:strCache>
            </c:strRef>
          </c:tx>
          <c:spPr>
            <a:solidFill>
              <a:schemeClr val="accent3"/>
            </a:solidFill>
            <a:effectLst/>
          </c:spPr>
          <c:cat>
            <c:strRef>
              <c:f>'Prog Growth'!$B$29:$E$29</c:f>
              <c:strCache>
                <c:ptCount val="4"/>
                <c:pt idx="0">
                  <c:v>Spring 2010</c:v>
                </c:pt>
                <c:pt idx="1">
                  <c:v>Spring 2011</c:v>
                </c:pt>
                <c:pt idx="2">
                  <c:v>Spring 2012</c:v>
                </c:pt>
                <c:pt idx="3">
                  <c:v>Spring  2013</c:v>
                </c:pt>
              </c:strCache>
            </c:strRef>
          </c:cat>
          <c:val>
            <c:numRef>
              <c:f>'Prog Growth'!$B$31:$E$31</c:f>
              <c:numCache>
                <c:formatCode>General</c:formatCode>
                <c:ptCount val="4"/>
                <c:pt idx="0">
                  <c:v>1039</c:v>
                </c:pt>
                <c:pt idx="1">
                  <c:v>2029</c:v>
                </c:pt>
                <c:pt idx="2">
                  <c:v>3600</c:v>
                </c:pt>
                <c:pt idx="3">
                  <c:v>5398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75-43F5-8A43-7A0F8F5400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607077216"/>
        <c:axId val="209328160"/>
      </c:areaChart>
    </c:plotArea>
    <c:legend>
      <c:layout>
        <c:manualLayout>
          <c:xMode val="edge"/>
          <c:yMode val="edge"/>
          <c:x val="0.6725247502"/>
          <c:y val="0.3621865213"/>
          <c:w val="0.3216576278"/>
          <c:h val="0.2559856772"/>
        </c:manualLayout>
      </c:layout>
      <c:overlay val="0"/>
      <c:txPr>
        <a:bodyPr numCol="1"/>
        <a:lstStyle/>
        <a:p>
          <a:pPr>
            <a:defRPr sz="1400">
              <a:solidFill>
                <a:schemeClr val="tx2"/>
              </a:solidFill>
              <a:effectLst/>
            </a:defRPr>
          </a:pPr>
          <a:endParaRPr lang="en-US"/>
        </a:p>
      </c:txPr>
      <c:legendPos/>
    </c:legend>
    <c:plotVisOnly val="1"/>
    <c:dispBlanksAs/>
    <c:showDLblsOverMax val="0"/>
  </c:chart>
  <c:externalData r:id="rId1">
    <c:autoUpdate val="0"/>
  </c:externalData>
</c:chartSpace>
</file>

<file path=ppt/charts/chart8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lang val="en-US"/>
  <c:roundedCorners val="0"/>
  <c:style val="2"/>
  <c:chart>
    <c:plotArea>
      <c:layout>
        <c:manualLayout>
          <c:layoutTarget val="inner"/>
          <c:xMode val="edge"/>
          <c:yMode val="edge"/>
          <c:x val="0.0171953887"/>
          <c:y val="0.2463244349"/>
          <c:w val="0.4043486118"/>
          <c:h val="0.6377152801"/>
        </c:manualLayout>
      </c:layout>
      <c:pieChart>
        <c:varyColors val="1"/>
        <c:ser>
          <c:idx val="0"/>
          <c:order val="0"/>
          <c:spPr>
            <a:ln>
              <a:noFill/>
            </a:ln>
            <a:effectLst/>
          </c:spPr>
          <c:dPt>
            <c:idx val="0"/>
            <c:invertIfNegative val="0"/>
            <c:spPr>
              <a:solidFill>
                <a:schemeClr val="accent3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F58-4752-8C9B-3729685BF912}"/>
              </c:ext>
            </c:extLst>
          </c:dPt>
          <c:dPt>
            <c:idx val="1"/>
            <c:invertIfNegative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F58-4752-8C9B-3729685BF912}"/>
              </c:ext>
            </c:extLst>
          </c:dPt>
          <c:dPt>
            <c:idx val="2"/>
            <c:invertIfNegative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F58-4752-8C9B-3729685BF912}"/>
              </c:ext>
            </c:extLst>
          </c:dPt>
          <c:dPt>
            <c:idx val="3"/>
            <c:invertIfNegative val="0"/>
            <c:spPr>
              <a:solidFill>
                <a:schemeClr val="accent3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F58-4752-8C9B-3729685BF912}"/>
              </c:ext>
            </c:extLst>
          </c:dPt>
          <c:dPt>
            <c:idx val="4"/>
            <c:invertIfNegative val="0"/>
            <c:spPr>
              <a:solidFill>
                <a:schemeClr val="accent3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F58-4752-8C9B-3729685BF912}"/>
              </c:ext>
            </c:extLst>
          </c:dPt>
          <c:dPt>
            <c:idx val="5"/>
            <c:invertIfNegative val="0"/>
            <c:spPr>
              <a:solidFill>
                <a:schemeClr val="bg1"/>
              </a:solidFill>
              <a:ln w="19050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5F58-4752-8C9B-3729685BF912}"/>
              </c:ext>
            </c:extLst>
          </c:dPt>
          <c:dPt>
            <c:idx val="6"/>
            <c:invertIfNegative val="0"/>
            <c:spPr>
              <a:solidFill>
                <a:schemeClr val="tx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5F58-4752-8C9B-3729685BF912}"/>
              </c:ext>
            </c:extLst>
          </c:dPt>
          <c:dPt>
            <c:idx val="7"/>
            <c:invertIfNegative val="0"/>
            <c:spPr>
              <a:solidFill>
                <a:schemeClr val="tx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5F58-4752-8C9B-3729685BF91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anchor="ctr" anchorCtr="1" numCol="1" rot="0" spcFirstLastPara="1" vert="horz" vertOverflow="ellipsis"/>
              <a:lstStyle/>
              <a:p>
                <a:pPr>
                  <a:defRPr b="0" baseline="0" i="0" kern="1200" strike="noStrike" sz="1100" u="none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algn="ctr" cap="flat" cmpd="sng" w="9525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anchor="ctr" anchorCtr="1" numCol="1" rot="0" spcFirstLastPara="1" vert="horz" vertOverflow="ellipsis"/>
                <a:lstStyle/>
                <a:p>
                  <a:pPr>
                    <a:defRPr b="0" baseline="0" i="0" kern="1200" strike="noStrike" sz="1100" u="none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anchor="ctr" anchorCtr="1" numCol="1" rot="0" spcFirstLastPara="1" vert="horz" vertOverflow="ellipsis"/>
                <a:lstStyle/>
                <a:p>
                  <a:pPr>
                    <a:defRPr b="0" baseline="0" i="0" kern="1200" strike="noStrike" sz="1100" u="none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</c:dLbls>
          <c:cat>
            <c:strRef>
              <c:f>Sheet1!$A$2:$A$9</c:f>
              <c:strCache>
                <c:ptCount val="8"/>
                <c:pt idx="0">
                  <c:v>Under 20</c:v>
                </c:pt>
                <c:pt idx="1">
                  <c:v>21-25</c:v>
                </c:pt>
                <c:pt idx="2">
                  <c:v>26-30</c:v>
                </c:pt>
                <c:pt idx="3">
                  <c:v>31-35</c:v>
                </c:pt>
                <c:pt idx="4">
                  <c:v>36-40</c:v>
                </c:pt>
                <c:pt idx="5">
                  <c:v>41-45</c:v>
                </c:pt>
                <c:pt idx="6">
                  <c:v>46-50</c:v>
                </c:pt>
                <c:pt idx="7">
                  <c:v>Over 50</c:v>
                </c:pt>
              </c:strCache>
            </c:strRef>
          </c:cat>
          <c:val>
            <c:numRef>
              <c:f>Sheet1!$B$2:$B$9</c:f>
              <c:numCache>
                <c:formatCode>0%</c:formatCode>
                <c:ptCount val="8"/>
                <c:pt idx="0">
                  <c:v>0.03</c:v>
                </c:pt>
                <c:pt idx="1">
                  <c:v>0.24</c:v>
                </c:pt>
                <c:pt idx="2">
                  <c:v>0.25</c:v>
                </c:pt>
                <c:pt idx="3">
                  <c:v>0.19</c:v>
                </c:pt>
                <c:pt idx="4">
                  <c:v>0.12</c:v>
                </c:pt>
                <c:pt idx="5">
                  <c:v>0.08</c:v>
                </c:pt>
                <c:pt idx="6">
                  <c:v>0.04</c:v>
                </c:pt>
                <c:pt idx="7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5F58-4752-8C9B-3729685BF9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ayout>
        <c:manualLayout>
          <c:xMode val="edge"/>
          <c:yMode val="edge"/>
          <c:x val="0.4678317606"/>
          <c:y val="0.3389598727"/>
          <c:w val="0.4198165238"/>
          <c:h val="0.4465280771"/>
        </c:manualLayout>
      </c:layout>
      <c:overlay val="0"/>
      <c:spPr>
        <a:noFill/>
        <a:ln>
          <a:noFill/>
        </a:ln>
        <a:effectLst/>
      </c:spPr>
      <c:txPr>
        <a:bodyPr anchor="ctr" anchorCtr="1" numCol="1" rot="0" spcFirstLastPara="1" vert="horz" vertOverflow="ellipsis"/>
        <a:lstStyle/>
        <a:p>
          <a:pPr>
            <a:defRPr b="0" baseline="0" i="0" kern="1200" strike="noStrike" sz="1400" u="none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lt"/>
              <a:ea typeface="+mn-ea"/>
              <a:cs typeface="+mn-cs"/>
            </a:defRPr>
          </a:pPr>
          <a:endParaRPr lang="en-US"/>
        </a:p>
      </c:txPr>
      <c:legendPos val="b"/>
    </c:legend>
    <c:plotVisOnly val="1"/>
    <c:dispBlanksAs val="gap"/>
    <c:showDLblsOverMax val="0"/>
  </c:chart>
  <c:spPr>
    <a:noFill/>
    <a:ln>
      <a:noFill/>
    </a:ln>
    <a:effectLst/>
  </c:spPr>
  <c:txPr>
    <a:bodyPr numCol="1"/>
    <a:lstStyle/>
    <a:p>
      <a:pPr>
        <a:defRPr>
          <a:effectLst/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lang val="en-US"/>
  <c:roundedCorners val="0"/>
  <c:style val="2"/>
  <c:chart>
    <c:plotArea>
      <c:layout>
        <c:manualLayout>
          <c:layoutTarget val="inner"/>
          <c:xMode val="edge"/>
          <c:yMode val="edge"/>
          <c:x val="0.1292108744"/>
          <c:y val="0.1189565286"/>
          <c:w val="0.4248982668"/>
          <c:h val="0.778085768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invertIfNegative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BFA-46F1-A182-0EF661E78B85}"/>
              </c:ext>
            </c:extLst>
          </c:dPt>
          <c:dPt>
            <c:idx val="1"/>
            <c:invertIfNegative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BFA-46F1-A182-0EF661E78B8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anchor="ctr" anchorCtr="1" numCol="1" rot="0" spcFirstLastPara="1" vert="horz" vertOverflow="ellipsis"/>
              <a:lstStyle/>
              <a:p>
                <a:pPr>
                  <a:defRPr b="0" baseline="0" i="0" kern="1200" strike="noStrike" sz="1600" u="none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algn="ctr" cap="flat" cmpd="sng" w="9525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  <c:dLbl>
              <c:idx val="0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</c:dLbls>
          <c:cat>
            <c:strRef>
              <c:f>Sheet1!$A$2:$A$3</c:f>
              <c:strCache>
                <c:ptCount val="2"/>
                <c:pt idx="0">
                  <c:v>UG Nres</c:v>
                </c:pt>
                <c:pt idx="1">
                  <c:v>UG Res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FA-46F1-A182-0EF661E78B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359"/>
      </c:pieChart>
      <c:spPr>
        <a:noFill/>
        <a:ln>
          <a:noFill/>
        </a:ln>
        <a:effectLst/>
      </c:spPr>
    </c:plotArea>
    <c:legend>
      <c:layout>
        <c:manualLayout>
          <c:xMode val="edge"/>
          <c:yMode val="edge"/>
          <c:x val="0.5702794194"/>
          <c:y val="0.3689771593"/>
          <c:w val="0.321136117"/>
          <c:h val="0.2964575887"/>
        </c:manualLayout>
      </c:layout>
      <c:overlay val="0"/>
      <c:spPr>
        <a:noFill/>
        <a:ln>
          <a:noFill/>
        </a:ln>
        <a:effectLst/>
      </c:spPr>
      <c:txPr>
        <a:bodyPr anchor="ctr" anchorCtr="1" numCol="1" rot="0" spcFirstLastPara="1" vert="horz" vertOverflow="ellipsis"/>
        <a:lstStyle/>
        <a:p>
          <a:pPr>
            <a:defRPr b="0" baseline="0" i="0" kern="1200" strike="noStrike" sz="1400" u="none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lt"/>
              <a:ea typeface="+mn-ea"/>
              <a:cs typeface="+mn-cs"/>
            </a:defRPr>
          </a:pPr>
          <a:endParaRPr lang="en-US"/>
        </a:p>
      </c:txPr>
      <c:legendPos val="b"/>
    </c:legend>
    <c:plotVisOnly val="1"/>
    <c:dispBlanksAs val="gap"/>
    <c:showDLblsOverMax val="0"/>
  </c:chart>
  <c:spPr>
    <a:noFill/>
    <a:ln>
      <a:noFill/>
    </a:ln>
    <a:effectLst/>
  </c:spPr>
  <c:txPr>
    <a:bodyPr numCol="1"/>
    <a:lstStyle/>
    <a:p>
      <a:pPr>
        <a:defRPr>
          <a:effectLst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<Relationships xmlns="http://schemas.openxmlformats.org/package/2006/relationships"><Relationship Id="rId1" Target="../theme/theme1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noAutofit/>
          </a:bodyPr>
          <a:lstStyle>
            <a:lvl1pPr algn="l" lvl="0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2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algn="l" lvl="1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algn="l" lvl="2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algn="l" lvl="3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algn="l" lvl="4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algn="l" lvl="5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algn="l" lvl="6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algn="l" lvl="7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algn="l" lvl="8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noAutofit/>
          </a:bodyPr>
          <a:lstStyle>
            <a:lvl1pPr algn="r" lvl="0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2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algn="l" lvl="1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algn="l" lvl="2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algn="l" lvl="3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algn="l" lvl="4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algn="l" lvl="5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algn="l" lvl="6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algn="l" lvl="7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algn="l" lvl="8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type="none" w="sm"/>
            <a:tailEnd len="sm" type="none" w="sm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noAutofit/>
          </a:bodyPr>
          <a:lstStyle>
            <a:lvl1pPr algn="l" indent="-228600" lvl="0" marL="457200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2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algn="l" indent="-228600" lvl="1" marL="914400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2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algn="l" indent="-228600" lvl="2" marL="1371600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2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algn="l" indent="-228600" lvl="3" marL="1828800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2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algn="l" indent="-228600" lvl="4" marL="2286000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2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algn="l" indent="-228600" lvl="5" marL="2743200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2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algn="l" indent="-228600" lvl="6" marL="3200400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2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algn="l" indent="-228600" lvl="7" marL="3657600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2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algn="l" indent="-228600" lvl="8" marL="4114800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2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Autofit/>
          </a:bodyPr>
          <a:lstStyle>
            <a:lvl1pPr algn="l" lvl="0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2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algn="l" lvl="1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algn="l" lvl="2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algn="l" lvl="3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algn="l" lvl="4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algn="l" lvl="5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algn="l" lvl="6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algn="l" lvl="7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algn="l" lvl="8" marR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 cap="none" i="0" strike="noStrike" sz="18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Autofit/>
          </a:bodyPr>
          <a:lstStyle/>
          <a:p>
            <a:pPr algn="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altLang="ru-RU" b="0" cap="none" i="0" lang="ru-RU" strike="noStrike" sz="12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cap="none" i="0" strike="noStrike" sz="12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folHlink="folHlink" hlink="hlink" tx1="dk1" tx2="lt2"/>
  <p:notesStyle>
    <a:defPPr algn="l" lvl="0" marR="0" rtl="0">
      <a:lnSpc>
        <a:spcPct val="100000"/>
      </a:lnSpc>
      <a:spcBef>
        <a:spcPts val="0"/>
      </a:spcBef>
      <a:spcAft>
        <a:spcPts val="0"/>
      </a:spcAft>
    </a:defPPr>
    <a:lvl1pPr algn="l" lvl="0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1pPr>
    <a:lvl2pPr algn="l" lvl="1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2pPr>
    <a:lvl3pPr algn="l" lvl="2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3pPr>
    <a:lvl4pPr algn="l" lvl="3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4pPr>
    <a:lvl5pPr algn="l" lvl="4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5pPr>
    <a:lvl6pPr algn="l" lvl="5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6pPr>
    <a:lvl7pPr algn="l" lvl="6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7pPr>
    <a:lvl8pPr algn="l" lvl="7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8pPr>
    <a:lvl9pPr algn="l" lvl="8" marR="0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cap="none" i="0" strike="noStrike" sz="1400" u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10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11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12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13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14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15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16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17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18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19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2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20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21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22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23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24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25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26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27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28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29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3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30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31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32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33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34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35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36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37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38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39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4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40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41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42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5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6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7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8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_rels/notesSlide9.xml.rels><?xml version="1.0" encoding="UTF-8" standalone="yes"?><Relationships xmlns="http://schemas.openxmlformats.org/package/2006/relationships"><Relationship Id="rId1" Target="../notesMasters/notesMaster1.xml" Type="http://schemas.openxmlformats.org/officeDocument/2006/relationships/notesMaster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6" name="Google Shape;356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3" name="Google Shape;403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5" name="Google Shape;455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1" name="Google Shape;461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0" name="Google Shape;490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3" name="Google Shape;523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7" name="Google Shape;567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0" name="Google Shape;600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78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0" name="Google Shape;680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0" name="Google Shape;760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5" name="Google Shape;785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0" name="Google Shape;810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7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9" name="Google Shape;839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4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6" name="Google Shape;846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52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p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4" name="Google Shape;854;p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89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1" name="Google Shape;891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7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9" name="Google Shape;939;p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8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Google Shape;959;p3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0" name="Google Shape;960;p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80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3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2" name="Google Shape;982;p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p3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7" name="Google Shape;1007;p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3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3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5" name="Google Shape;1025;p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52" name="Shape 1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" name="Google Shape;1053;p3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4" name="Google Shape;1054;p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92" name="Shape 10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Google Shape;1093;p3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4" name="Google Shape;1094;p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3" name="Shape 1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Google Shape;1134;p4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5" name="Google Shape;1135;p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62" name="Shape 1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" name="Google Shape;1163;p4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4" name="Google Shape;1164;p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7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" name="Google Shape;1172;p4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3" name="Google Shape;1173;p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type="none" w="sm"/>
            <a:tailEnd len="sm" type="none" w="sm"/>
          </a:ln>
        </p:spPr>
      </p:sp>
      <p:sp>
        <p:nvSpPr>
          <p:cNvPr id="63" name="Google Shape;63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Autofit/>
          </a:bodyPr>
          <a:lstStyle/>
          <a:p>
            <a:pPr algn="r" indent="0" lvl="0" marL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altLang="ru-RU"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="t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2" Target="../media/image1.jpg" Type="http://schemas.openxmlformats.org/officeDocument/2006/relationships/image"/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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44"/>
          <p:cNvPicPr preferRelativeResize="0"/>
          <p:nvPr/>
        </p:nvPicPr>
        <p:blipFill rotWithShape="1">
          <a:blip r:embed="rId2">
            <a:alphaModFix/>
          </a:blip>
          <a:srcRect b="15431" l="0" r="0" t="870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4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rgbClr val="4EBAAB">
                  <a:alpha val="34901"/>
                </a:srgbClr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cap="none" i="0" strike="noStrike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44"/>
          <p:cNvSpPr txBox="1"/>
          <p:nvPr>
            <p:ph type="ctrTitle"/>
          </p:nvPr>
        </p:nvSpPr>
        <p:spPr>
          <a:xfrm>
            <a:off x="563880" y="1105195"/>
            <a:ext cx="11064240" cy="2387600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>
            <a:lvl1pPr algn="ctr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b="1"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44"/>
          <p:cNvSpPr txBox="1"/>
          <p:nvPr>
            <p:ph idx="1" type="subTitle"/>
          </p:nvPr>
        </p:nvSpPr>
        <p:spPr>
          <a:xfrm>
            <a:off x="1524000" y="3665833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normAutofit/>
          </a:bodyPr>
          <a:lstStyle>
            <a:lvl1pPr algn="ctr" lv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algn="ctr" lvl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algn="ctr" lvl="2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algn="ctr" lvl="3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algn="ctr" lvl="4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algn="ctr" lvl="5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algn="ctr" lvl="6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algn="ctr" lvl="7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algn="ctr" lvl="8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Slide">
  <p:cSld name="1_Title Slid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5"/>
          <p:cNvSpPr txBox="1"/>
          <p:nvPr>
            <p:ph type="ctrTitle"/>
          </p:nvPr>
        </p:nvSpPr>
        <p:spPr>
          <a:xfrm>
            <a:off x="1195226" y="0"/>
            <a:ext cx="9282485" cy="3075352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Autofit/>
          </a:bodyPr>
          <a:lstStyle>
            <a:lvl1pPr algn="l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600"/>
              <a:buFont typeface="Arial"/>
              <a:buNone/>
              <a:defRPr b="1" sz="96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45"/>
          <p:cNvSpPr txBox="1"/>
          <p:nvPr>
            <p:ph idx="1" type="subTitle"/>
          </p:nvPr>
        </p:nvSpPr>
        <p:spPr>
          <a:xfrm>
            <a:off x="1234982" y="3075352"/>
            <a:ext cx="8322366" cy="1655762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normAutofit/>
          </a:bodyPr>
          <a:lstStyle>
            <a:lvl1pPr algn="l" lv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algn="ctr" lvl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algn="ctr" lvl="2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algn="ctr" lvl="3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algn="ctr" lvl="4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algn="ctr" lvl="5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algn="ctr" lvl="6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algn="ctr" lvl="7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algn="ctr" lvl="8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>
  <p:cSld name="Title Only">
    <p:bg>
      <p:bgPr>
        <a:gradFill>
          <a:gsLst>
            <a:gs pos="0">
              <a:schemeClr val="lt1"/>
            </a:gs>
            <a:gs pos="100000">
              <a:srgbClr val="EAEAEA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6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>
            <a:lvl1pPr algn="l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1"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46"/>
          <p:cNvSpPr/>
          <p:nvPr/>
        </p:nvSpPr>
        <p:spPr>
          <a:xfrm rot="-2700000">
            <a:off x="-8411627" y="-2572680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cap="none" i="0" strike="noStrike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46"/>
          <p:cNvSpPr/>
          <p:nvPr/>
        </p:nvSpPr>
        <p:spPr>
          <a:xfrm rot="-8100000">
            <a:off x="6071640" y="6894388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cap="none" i="0" strike="noStrike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46"/>
          <p:cNvSpPr/>
          <p:nvPr/>
        </p:nvSpPr>
        <p:spPr>
          <a:xfrm rot="-2700000">
            <a:off x="-27800075" y="-6354418"/>
            <a:ext cx="26720830" cy="21627170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cap="none" i="0" strike="noStrike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46"/>
          <p:cNvSpPr/>
          <p:nvPr/>
        </p:nvSpPr>
        <p:spPr>
          <a:xfrm rot="8100000">
            <a:off x="11769465" y="3107606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cap="none" i="0" strike="noStrike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Only">
  <p:cSld name="1_Title Only">
    <p:bg>
      <p:bgPr>
        <a:gradFill>
          <a:gsLst>
            <a:gs pos="0">
              <a:schemeClr val="lt1"/>
            </a:gs>
            <a:gs pos="100000">
              <a:srgbClr val="EAEAEA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8"/>
          <p:cNvSpPr/>
          <p:nvPr/>
        </p:nvSpPr>
        <p:spPr>
          <a:xfrm rot="-2700000">
            <a:off x="-9083398" y="-2964564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48"/>
          <p:cNvSpPr/>
          <p:nvPr/>
        </p:nvSpPr>
        <p:spPr>
          <a:xfrm rot="-8100000">
            <a:off x="6986041" y="7628026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48"/>
          <p:cNvSpPr/>
          <p:nvPr/>
        </p:nvSpPr>
        <p:spPr>
          <a:xfrm rot="-2700000">
            <a:off x="-28471844" y="-6746302"/>
            <a:ext cx="26720830" cy="21627170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48"/>
          <p:cNvSpPr/>
          <p:nvPr/>
        </p:nvSpPr>
        <p:spPr>
          <a:xfrm rot="8100000">
            <a:off x="11725923" y="3630120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48"/>
          <p:cNvSpPr txBox="1"/>
          <p:nvPr>
            <p:ph type="title"/>
          </p:nvPr>
        </p:nvSpPr>
        <p:spPr>
          <a:xfrm>
            <a:off x="453922" y="195005"/>
            <a:ext cx="11284157" cy="59327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>
            <a:lvl1pPr algn="ctr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33" name="Google Shape;33;p48"/>
          <p:cNvCxnSpPr/>
          <p:nvPr/>
        </p:nvCxnSpPr>
        <p:spPr>
          <a:xfrm>
            <a:off x="1789140" y="882872"/>
            <a:ext cx="8613721" cy="0"/>
          </a:xfrm>
          <a:prstGeom prst="straightConnector1">
            <a:avLst/>
          </a:prstGeom>
          <a:noFill/>
          <a:ln cap="flat" cmpd="sng" w="9525">
            <a:solidFill>
              <a:srgbClr val="BFBFBF"/>
            </a:solidFill>
            <a:prstDash val="solid"/>
            <a:miter lim="800000"/>
            <a:headEnd len="sm" type="none" w="sm"/>
            <a:tailEnd len="sm" type="none" w="sm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Title Only">
  <p:cSld name="3_Title Only">
    <p:bg>
      <p:bgPr>
        <a:gradFill>
          <a:gsLst>
            <a:gs pos="0">
              <a:schemeClr val="lt1"/>
            </a:gs>
            <a:gs pos="100000">
              <a:srgbClr val="EAEAEA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49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>
            <a:lvl1pPr algn="l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1"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49"/>
          <p:cNvSpPr/>
          <p:nvPr/>
        </p:nvSpPr>
        <p:spPr>
          <a:xfrm rot="-2700000">
            <a:off x="-9083398" y="-2964564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49"/>
          <p:cNvSpPr/>
          <p:nvPr/>
        </p:nvSpPr>
        <p:spPr>
          <a:xfrm rot="-8100000">
            <a:off x="6986041" y="7628026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49"/>
          <p:cNvSpPr/>
          <p:nvPr/>
        </p:nvSpPr>
        <p:spPr>
          <a:xfrm rot="-2700000">
            <a:off x="-28471844" y="-6746302"/>
            <a:ext cx="26720830" cy="21627170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49"/>
          <p:cNvSpPr/>
          <p:nvPr/>
        </p:nvSpPr>
        <p:spPr>
          <a:xfrm rot="8100000">
            <a:off x="11725923" y="3630120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bg>
      <p:bgPr>
        <a:gradFill>
          <a:gsLst>
            <a:gs pos="0">
              <a:schemeClr val="lt1"/>
            </a:gs>
            <a:gs pos="100000">
              <a:srgbClr val="EAEAEA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0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>
            <a:lvl1pPr algn="l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1"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50"/>
          <p:cNvSpPr txBox="1"/>
          <p:nvPr>
            <p:ph idx="1" type="body"/>
          </p:nvPr>
        </p:nvSpPr>
        <p:spPr>
          <a:xfrm>
            <a:off x="595422" y="1190847"/>
            <a:ext cx="11284157" cy="5358808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normAutofit/>
          </a:bodyPr>
          <a:lstStyle>
            <a:lvl1pPr algn="l" indent="-3810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•"/>
              <a:defRPr sz="2400">
                <a:solidFill>
                  <a:schemeClr val="dk2"/>
                </a:solidFill>
              </a:defRPr>
            </a:lvl1pPr>
            <a:lvl2pPr algn="l" indent="-3556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•"/>
              <a:defRPr sz="2000">
                <a:solidFill>
                  <a:schemeClr val="dk2"/>
                </a:solidFill>
              </a:defRPr>
            </a:lvl2pPr>
            <a:lvl3pPr algn="l" indent="-3429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  <a:defRPr sz="1800">
                <a:solidFill>
                  <a:schemeClr val="dk2"/>
                </a:solidFill>
              </a:defRPr>
            </a:lvl3pPr>
            <a:lvl4pPr algn="l" indent="-3302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•"/>
              <a:defRPr sz="1600">
                <a:solidFill>
                  <a:schemeClr val="dk2"/>
                </a:solidFill>
              </a:defRPr>
            </a:lvl4pPr>
            <a:lvl5pPr algn="l" indent="-3302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•"/>
              <a:defRPr sz="1600">
                <a:solidFill>
                  <a:schemeClr val="dk2"/>
                </a:solidFill>
              </a:defRPr>
            </a:lvl5pPr>
            <a:lvl6pPr algn="l" indent="-3429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algn="l" indent="-3429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algn="l" indent="-3429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algn="l" indent="-3429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50"/>
          <p:cNvSpPr/>
          <p:nvPr/>
        </p:nvSpPr>
        <p:spPr>
          <a:xfrm rot="-2700000">
            <a:off x="-8411627" y="-2572680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50"/>
          <p:cNvSpPr/>
          <p:nvPr/>
        </p:nvSpPr>
        <p:spPr>
          <a:xfrm rot="-8100000">
            <a:off x="6071640" y="6894388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50"/>
          <p:cNvSpPr/>
          <p:nvPr/>
        </p:nvSpPr>
        <p:spPr>
          <a:xfrm rot="-2700000">
            <a:off x="-27800075" y="-6354418"/>
            <a:ext cx="26720830" cy="21627170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50"/>
          <p:cNvSpPr/>
          <p:nvPr/>
        </p:nvSpPr>
        <p:spPr>
          <a:xfrm rot="8100000">
            <a:off x="11769465" y="3107606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51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>
            <a:lvl1pPr algn="l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51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normAutofit/>
          </a:bodyPr>
          <a:lstStyle>
            <a:lvl1pPr algn="l" indent="-228600" lvl="0" marL="4572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E8E8E"/>
              </a:buClr>
              <a:buSzPts val="2400"/>
              <a:buNone/>
              <a:defRPr sz="2400">
                <a:solidFill>
                  <a:srgbClr val="8E8E8E"/>
                </a:solidFill>
              </a:defRPr>
            </a:lvl1pPr>
            <a:lvl2pPr algn="l" indent="-228600" lvl="1" marL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2000"/>
              <a:buNone/>
              <a:defRPr sz="2000">
                <a:solidFill>
                  <a:srgbClr val="8E8E8E"/>
                </a:solidFill>
              </a:defRPr>
            </a:lvl2pPr>
            <a:lvl3pPr algn="l" indent="-228600" lvl="2" marL="1371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1800"/>
              <a:buNone/>
              <a:defRPr sz="1800">
                <a:solidFill>
                  <a:srgbClr val="8E8E8E"/>
                </a:solidFill>
              </a:defRPr>
            </a:lvl3pPr>
            <a:lvl4pPr algn="l" indent="-228600" lvl="3" marL="1828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1600"/>
              <a:buNone/>
              <a:defRPr sz="1600">
                <a:solidFill>
                  <a:srgbClr val="8E8E8E"/>
                </a:solidFill>
              </a:defRPr>
            </a:lvl4pPr>
            <a:lvl5pPr algn="l" indent="-228600" lvl="4" marL="22860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1600"/>
              <a:buNone/>
              <a:defRPr sz="1600">
                <a:solidFill>
                  <a:srgbClr val="8E8E8E"/>
                </a:solidFill>
              </a:defRPr>
            </a:lvl5pPr>
            <a:lvl6pPr algn="l" indent="-228600" lvl="5" marL="2743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1600"/>
              <a:buNone/>
              <a:defRPr sz="1600">
                <a:solidFill>
                  <a:srgbClr val="8E8E8E"/>
                </a:solidFill>
              </a:defRPr>
            </a:lvl6pPr>
            <a:lvl7pPr algn="l" indent="-228600" lvl="6" marL="3200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1600"/>
              <a:buNone/>
              <a:defRPr sz="1600">
                <a:solidFill>
                  <a:srgbClr val="8E8E8E"/>
                </a:solidFill>
              </a:defRPr>
            </a:lvl7pPr>
            <a:lvl8pPr algn="l" indent="-228600" lvl="7" marL="3657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1600"/>
              <a:buNone/>
              <a:defRPr sz="1600">
                <a:solidFill>
                  <a:srgbClr val="8E8E8E"/>
                </a:solidFill>
              </a:defRPr>
            </a:lvl8pPr>
            <a:lvl9pPr algn="l" indent="-228600" lvl="8" marL="41148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E8E8E"/>
              </a:buClr>
              <a:buSzPts val="1600"/>
              <a:buNone/>
              <a:defRPr sz="1600">
                <a:solidFill>
                  <a:srgbClr val="8E8E8E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Title Only">
  <p:cSld name="2_Title Only">
    <p:bg>
      <p:bgPr>
        <a:gradFill>
          <a:gsLst>
            <a:gs pos="0">
              <a:schemeClr val="accent3"/>
            </a:gs>
            <a:gs pos="100000">
              <a:schemeClr val="accent2"/>
            </a:gs>
          </a:gsLst>
          <a:lin ang="2700000" scaled="0"/>
        </a:gra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52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>
            <a:lvl1pPr algn="l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b="1"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9" Target="../slideLayouts/slideLayout8.xml" Type="http://schemas.openxmlformats.org/officeDocument/2006/relationships/slideLayout"/><Relationship Id="rId10" Target="../slideLayouts/slideLayout9.xml" Type="http://schemas.openxmlformats.org/officeDocument/2006/relationships/slideLayout"/><Relationship Id="rId8" Target="../slideLayouts/slideLayout7.xml" Type="http://schemas.openxmlformats.org/officeDocument/2006/relationships/slideLayout"/><Relationship Id="rId7" Target="../slideLayouts/slideLayout6.xml" Type="http://schemas.openxmlformats.org/officeDocument/2006/relationships/slideLayout"/><Relationship Id="rId6" Target="../slideLayouts/slideLayout5.xml" Type="http://schemas.openxmlformats.org/officeDocument/2006/relationships/slideLayout"/><Relationship Id="rId5" Target="../slideLayouts/slideLayout4.xml" Type="http://schemas.openxmlformats.org/officeDocument/2006/relationships/slideLayout"/><Relationship Id="rId4" Target="../slideLayouts/slideLayout3.xml" Type="http://schemas.openxmlformats.org/officeDocument/2006/relationships/slideLayout"/><Relationship Id="rId3" Target="../slideLayouts/slideLayout2.xml" Type="http://schemas.openxmlformats.org/officeDocument/2006/relationships/slideLayout"/><Relationship Id="rId2" Target="../slideLayouts/slideLayout1.xml" Type="http://schemas.openxmlformats.org/officeDocument/2006/relationships/slideLayout"/><Relationship Id="rId1" Target="../theme/theme2.xml" Type="http://schemas.openxmlformats.org/officeDocument/2006/relationships/theme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="ctr" anchorCtr="0" bIns="45700" lIns="91425" numCol="1" rIns="91425" spcFirstLastPara="1" tIns="45700" wrap="square">
            <a:normAutofit/>
          </a:bodyPr>
          <a:lstStyle>
            <a:lvl1pPr algn="l" lvl="0" marR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cap="none" i="0" strike="noStrike" sz="4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4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normAutofit/>
          </a:bodyPr>
          <a:lstStyle>
            <a:lvl1pPr algn="l" indent="-406400" lvl="0" marL="457200" marR="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cap="none" i="0" strike="noStrike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indent="-381000" lvl="1" marL="914400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cap="none" i="0" strike="noStrike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indent="-355600" lvl="2" marL="1371600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cap="none" i="0" strike="noStrike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indent="-342900" lvl="3" marL="1828800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cap="none" i="0" strike="noStrike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indent="-342900" lvl="4" marL="2286000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cap="none" i="0" strike="noStrike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indent="-342900" lvl="5" marL="2743200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cap="none" i="0" strike="noStrike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indent="-342900" lvl="6" marL="3200400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cap="none" i="0" strike="noStrike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indent="-342900" lvl="7" marL="3657600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cap="none" i="0" strike="noStrike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indent="-342900" lvl="8" marL="4114800" marR="0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cap="none" i="0" strike="noStrike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folHlink="folHlink" hlink="hlink" tx1="dk1" tx2="lt2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</p:sldLayoutIdLst>
  <p:hf dt="0" ftr="0" hdr="0" sldNum="0"/>
  <p:txStyles>
    <p:titleStyle>
      <a:defPPr algn="l" lvl="0" marR="0" rtl="0">
        <a:lnSpc>
          <a:spcPct val="100000"/>
        </a:lnSpc>
        <a:spcBef>
          <a:spcPts val="0"/>
        </a:spcBef>
        <a:spcAft>
          <a:spcPts val="0"/>
        </a:spcAft>
      </a:defPPr>
      <a:lvl1pPr algn="l" lvl="0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algn="l" lvl="1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algn="l" lvl="2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algn="l" lvl="3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algn="l" lvl="4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algn="l" lvl="5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algn="l" lvl="6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algn="l" lvl="7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algn="l" lvl="8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algn="l" lvl="0" marR="0" rtl="0">
        <a:lnSpc>
          <a:spcPct val="100000"/>
        </a:lnSpc>
        <a:spcBef>
          <a:spcPts val="0"/>
        </a:spcBef>
        <a:spcAft>
          <a:spcPts val="0"/>
        </a:spcAft>
      </a:defPPr>
      <a:lvl1pPr algn="l" lvl="0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algn="l" lvl="1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algn="l" lvl="2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algn="l" lvl="3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algn="l" lvl="4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algn="l" lvl="5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algn="l" lvl="6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algn="l" lvl="7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algn="l" lvl="8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algn="l" lvl="0" marR="0" rtl="0">
        <a:lnSpc>
          <a:spcPct val="100000"/>
        </a:lnSpc>
        <a:spcBef>
          <a:spcPts val="0"/>
        </a:spcBef>
        <a:spcAft>
          <a:spcPts val="0"/>
        </a:spcAft>
      </a:defPPr>
      <a:lvl1pPr algn="l" lvl="0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algn="l" lvl="1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algn="l" lvl="2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algn="l" lvl="3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algn="l" lvl="4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algn="l" lvl="5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algn="l" lvl="6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algn="l" lvl="7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algn="l" lvl="8" marR="0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cap="none" i="0" strike="noStrike" sz="1400" u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3" Target="../media/image1.jp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<Relationships xmlns="http://schemas.openxmlformats.org/package/2006/relationships"><Relationship Id="rId2" Target="../notesSlides/notesSlide10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11.xml.rels><?xml version="1.0" encoding="UTF-8" standalone="yes"?><Relationships xmlns="http://schemas.openxmlformats.org/package/2006/relationships"><Relationship Id="rId2" Target="../notesSlides/notesSlide11.xml" Type="http://schemas.openxmlformats.org/officeDocument/2006/relationships/notesSlide"/><Relationship Id="rId1" Target="../slideLayouts/slideLayout5.xml" Type="http://schemas.openxmlformats.org/officeDocument/2006/relationships/slideLayout"/></Relationships>
</file>

<file path=ppt/slides/_rels/slide12.xml.rels><?xml version="1.0" encoding="UTF-8" standalone="yes"?><Relationships xmlns="http://schemas.openxmlformats.org/package/2006/relationships"><Relationship Id="rId2" Target="../notesSlides/notesSlide12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13.xml.rels><?xml version="1.0" encoding="UTF-8" standalone="yes"?><Relationships xmlns="http://schemas.openxmlformats.org/package/2006/relationships"><Relationship Id="rId2" Target="../notesSlides/notesSlide13.xml" Type="http://schemas.openxmlformats.org/officeDocument/2006/relationships/notesSlide"/><Relationship Id="rId1" Target="../slideLayouts/slideLayout5.xml" Type="http://schemas.openxmlformats.org/officeDocument/2006/relationships/slideLayout"/></Relationships>
</file>

<file path=ppt/slides/_rels/slide14.xml.rels><?xml version="1.0" encoding="UTF-8" standalone="yes"?><Relationships xmlns="http://schemas.openxmlformats.org/package/2006/relationships"><Relationship Id="rId2" Target="../notesSlides/notesSlide14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15.xml.rels><?xml version="1.0" encoding="UTF-8" standalone="yes"?><Relationships xmlns="http://schemas.openxmlformats.org/package/2006/relationships"><Relationship Id="rId2" Target="../notesSlides/notesSlide15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16.xml.rels><?xml version="1.0" encoding="UTF-8" standalone="yes"?><Relationships xmlns="http://schemas.openxmlformats.org/package/2006/relationships"><Relationship Id="rId2" Target="../notesSlides/notesSlide16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17.xml.rels><?xml version="1.0" encoding="UTF-8" standalone="yes"?><Relationships xmlns="http://schemas.openxmlformats.org/package/2006/relationships"><Relationship Id="rId2" Target="../notesSlides/notesSlide17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18.xml.rels><?xml version="1.0" encoding="UTF-8" standalone="yes"?><Relationships xmlns="http://schemas.openxmlformats.org/package/2006/relationships"><Relationship Id="rId2" Target="../notesSlides/notesSlide18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19.xml.rels><?xml version="1.0" encoding="UTF-8" standalone="yes"?><Relationships xmlns="http://schemas.openxmlformats.org/package/2006/relationships"><Relationship Id="rId3" Target="../media/image8.png" Type="http://schemas.openxmlformats.org/officeDocument/2006/relationships/image"/><Relationship Id="rId2" Target="../notesSlides/notesSlide19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2.xml.rels><?xml version="1.0" encoding="UTF-8" standalone="yes"?><Relationships xmlns="http://schemas.openxmlformats.org/package/2006/relationships"><Relationship Id="rId4" Target="../media/image2.png" Type="http://schemas.openxmlformats.org/officeDocument/2006/relationships/image"/><Relationship Id="rId3" Target="../media/image5.jp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20.xml.rels><?xml version="1.0" encoding="UTF-8" standalone="yes"?><Relationships xmlns="http://schemas.openxmlformats.org/package/2006/relationships"><Relationship Id="rId2" Target="../notesSlides/notesSlide20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21.xml.rels><?xml version="1.0" encoding="UTF-8" standalone="yes"?><Relationships xmlns="http://schemas.openxmlformats.org/package/2006/relationships"><Relationship Id="rId4" Target="../media/image9.png" Type="http://schemas.openxmlformats.org/officeDocument/2006/relationships/image"/><Relationship Id="rId3" Target="../media/image10.png" Type="http://schemas.openxmlformats.org/officeDocument/2006/relationships/image"/><Relationship Id="rId2" Target="../notesSlides/notesSlide21.xml" Type="http://schemas.openxmlformats.org/officeDocument/2006/relationships/notesSlide"/><Relationship Id="rId1" Target="../slideLayouts/slideLayout5.xml" Type="http://schemas.openxmlformats.org/officeDocument/2006/relationships/slideLayout"/></Relationships>
</file>

<file path=ppt/slides/_rels/slide22.xml.rels><?xml version="1.0" encoding="UTF-8" standalone="yes"?><Relationships xmlns="http://schemas.openxmlformats.org/package/2006/relationships"><Relationship Id="rId2" Target="../notesSlides/notesSlide22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23.xml.rels><?xml version="1.0" encoding="UTF-8" standalone="yes"?><Relationships xmlns="http://schemas.openxmlformats.org/package/2006/relationships"><Relationship Id="rId2" Target="../notesSlides/notesSlide23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24.xml.rels><?xml version="1.0" encoding="UTF-8" standalone="yes"?><Relationships xmlns="http://schemas.openxmlformats.org/package/2006/relationships"><Relationship Id="rId2" Target="../notesSlides/notesSlide24.xml" Type="http://schemas.openxmlformats.org/officeDocument/2006/relationships/notesSlide"/><Relationship Id="rId1" Target="../slideLayouts/slideLayout5.xml" Type="http://schemas.openxmlformats.org/officeDocument/2006/relationships/slideLayout"/></Relationships>
</file>

<file path=ppt/slides/_rels/slide25.xml.rels><?xml version="1.0" encoding="UTF-8" standalone="yes"?><Relationships xmlns="http://schemas.openxmlformats.org/package/2006/relationships"><Relationship Id="rId2" Target="../notesSlides/notesSlide25.xml" Type="http://schemas.openxmlformats.org/officeDocument/2006/relationships/notesSlide"/><Relationship Id="rId1" Target="../slideLayouts/slideLayout5.xml" Type="http://schemas.openxmlformats.org/officeDocument/2006/relationships/slideLayout"/></Relationships>
</file>

<file path=ppt/slides/_rels/slide26.xml.rels><?xml version="1.0" encoding="UTF-8" standalone="yes"?><Relationships xmlns="http://schemas.openxmlformats.org/package/2006/relationships"><Relationship Id="rId2" Target="../notesSlides/notesSlide26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27.xml.rels><?xml version="1.0" encoding="UTF-8" standalone="yes"?><Relationships xmlns="http://schemas.openxmlformats.org/package/2006/relationships"><Relationship Id="rId2" Target="../notesSlides/notesSlide27.xml" Type="http://schemas.openxmlformats.org/officeDocument/2006/relationships/notesSlide"/><Relationship Id="rId1" Target="../slideLayouts/slideLayout6.xml" Type="http://schemas.openxmlformats.org/officeDocument/2006/relationships/slideLayout"/></Relationships>
</file>

<file path=ppt/slides/_rels/slide28.xml.rels><?xml version="1.0" encoding="UTF-8" standalone="yes"?><Relationships xmlns="http://schemas.openxmlformats.org/package/2006/relationships"><Relationship Id="rId2" Target="../notesSlides/notesSlide28.xml" Type="http://schemas.openxmlformats.org/officeDocument/2006/relationships/notesSlide"/><Relationship Id="rId1" Target="../slideLayouts/slideLayout6.xml" Type="http://schemas.openxmlformats.org/officeDocument/2006/relationships/slideLayout"/></Relationships>
</file>

<file path=ppt/slides/_rels/slide29.xml.rels><?xml version="1.0" encoding="UTF-8" standalone="yes"?><Relationships xmlns="http://schemas.openxmlformats.org/package/2006/relationships"><Relationship Id="rId3" Target="../media/image13.png" Type="http://schemas.openxmlformats.org/officeDocument/2006/relationships/image"/><Relationship Id="rId2" Target="../notesSlides/notesSlide29.xml" Type="http://schemas.openxmlformats.org/officeDocument/2006/relationships/notesSlide"/><Relationship Id="rId1" Target="../slideLayouts/slideLayout4.xml" Type="http://schemas.openxmlformats.org/officeDocument/2006/relationships/slideLayout"/></Relationships>
</file>

<file path=ppt/slides/_rels/slide3.xml.rels><?xml version="1.0" encoding="UTF-8" standalone="yes"?><Relationships xmlns="http://schemas.openxmlformats.org/package/2006/relationships"><Relationship Id="rId3" Target="../media/image6.jpg" Type="http://schemas.openxmlformats.org/officeDocument/2006/relationships/image"/><Relationship Id="rId2" Target="../notesSlides/notesSlide3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30.xml.rels><?xml version="1.0" encoding="UTF-8" standalone="yes"?><Relationships xmlns="http://schemas.openxmlformats.org/package/2006/relationships"><Relationship Id="rId3" Target="../media/image11.png" Type="http://schemas.openxmlformats.org/officeDocument/2006/relationships/image"/><Relationship Id="rId2" Target="../notesSlides/notesSlide30.xml" Type="http://schemas.openxmlformats.org/officeDocument/2006/relationships/notesSlide"/><Relationship Id="rId1" Target="../slideLayouts/slideLayout4.xml" Type="http://schemas.openxmlformats.org/officeDocument/2006/relationships/slideLayout"/></Relationships>
</file>

<file path=ppt/slides/_rels/slide31.xml.rels><?xml version="1.0" encoding="UTF-8" standalone="yes"?><Relationships xmlns="http://schemas.openxmlformats.org/package/2006/relationships"><Relationship Id="rId2" Target="../notesSlides/notesSlide31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32.xml.rels><?xml version="1.0" encoding="UTF-8" standalone="yes"?><Relationships xmlns="http://schemas.openxmlformats.org/package/2006/relationships"><Relationship Id="rId2" Target="../notesSlides/notesSlide32.xml" Type="http://schemas.openxmlformats.org/officeDocument/2006/relationships/notesSlide"/><Relationship Id="rId1" Target="../slideLayouts/slideLayout6.xml" Type="http://schemas.openxmlformats.org/officeDocument/2006/relationships/slideLayout"/></Relationships>
</file>

<file path=ppt/slides/_rels/slide33.xml.rels><?xml version="1.0" encoding="UTF-8" standalone="yes"?><Relationships xmlns="http://schemas.openxmlformats.org/package/2006/relationships"><Relationship Id="rId5" Target="../media/image12.png" Type="http://schemas.openxmlformats.org/officeDocument/2006/relationships/image"/><Relationship Id="rId4" Target="../charts/chart3.xml" Type="http://schemas.openxmlformats.org/officeDocument/2006/relationships/chart"/><Relationship Id="rId3" Target="../charts/chart4.xml" Type="http://schemas.openxmlformats.org/officeDocument/2006/relationships/chart"/><Relationship Id="rId2" Target="../notesSlides/notesSlide33.xml" Type="http://schemas.openxmlformats.org/officeDocument/2006/relationships/notesSlide"/><Relationship Id="rId1" Target="../slideLayouts/slideLayout6.xml" Type="http://schemas.openxmlformats.org/officeDocument/2006/relationships/slideLayout"/></Relationships>
</file>

<file path=ppt/slides/_rels/slide34.xml.rels><?xml version="1.0" encoding="UTF-8" standalone="yes"?><Relationships xmlns="http://schemas.openxmlformats.org/package/2006/relationships"><Relationship Id="rId4" Target="../charts/chart5.xml" Type="http://schemas.openxmlformats.org/officeDocument/2006/relationships/chart"/><Relationship Id="rId3" Target="../charts/chart6.xml" Type="http://schemas.openxmlformats.org/officeDocument/2006/relationships/chart"/><Relationship Id="rId2" Target="../notesSlides/notesSlide34.xml" Type="http://schemas.openxmlformats.org/officeDocument/2006/relationships/notesSlide"/><Relationship Id="rId1" Target="../slideLayouts/slideLayout6.xml" Type="http://schemas.openxmlformats.org/officeDocument/2006/relationships/slideLayout"/></Relationships>
</file>

<file path=ppt/slides/_rels/slide35.xml.rels><?xml version="1.0" encoding="UTF-8" standalone="yes"?><Relationships xmlns="http://schemas.openxmlformats.org/package/2006/relationships"><Relationship Id="rId6" Target="../charts/chart7.xml" Type="http://schemas.openxmlformats.org/officeDocument/2006/relationships/chart"/><Relationship Id="rId5" Target="../charts/chart8.xml" Type="http://schemas.openxmlformats.org/officeDocument/2006/relationships/chart"/><Relationship Id="rId4" Target="../charts/chart9.xml" Type="http://schemas.openxmlformats.org/officeDocument/2006/relationships/chart"/><Relationship Id="rId3" Target="../charts/chart10.xml" Type="http://schemas.openxmlformats.org/officeDocument/2006/relationships/chart"/><Relationship Id="rId2" Target="../notesSlides/notesSlide35.xml" Type="http://schemas.openxmlformats.org/officeDocument/2006/relationships/notesSlide"/><Relationship Id="rId1" Target="../slideLayouts/slideLayout6.xml" Type="http://schemas.openxmlformats.org/officeDocument/2006/relationships/slideLayout"/></Relationships>
</file>

<file path=ppt/slides/_rels/slide36.xml.rels><?xml version="1.0" encoding="UTF-8" standalone="yes"?><Relationships xmlns="http://schemas.openxmlformats.org/package/2006/relationships"><Relationship Id="rId3" Target="../media/image14.png" Type="http://schemas.openxmlformats.org/officeDocument/2006/relationships/image"/><Relationship Id="rId2" Target="../notesSlides/notesSlide36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37.xml.rels><?xml version="1.0" encoding="UTF-8" standalone="yes"?><Relationships xmlns="http://schemas.openxmlformats.org/package/2006/relationships"><Relationship Id="rId2" Target="../notesSlides/notesSlide37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38.xml.rels><?xml version="1.0" encoding="UTF-8" standalone="yes"?><Relationships xmlns="http://schemas.openxmlformats.org/package/2006/relationships"><Relationship Id="rId2" Target="../notesSlides/notesSlide38.xml" Type="http://schemas.openxmlformats.org/officeDocument/2006/relationships/notesSlide"/><Relationship Id="rId1" Target="../slideLayouts/slideLayout6.xml" Type="http://schemas.openxmlformats.org/officeDocument/2006/relationships/slideLayout"/></Relationships>
</file>

<file path=ppt/slides/_rels/slide39.xml.rels><?xml version="1.0" encoding="UTF-8" standalone="yes"?><Relationships xmlns="http://schemas.openxmlformats.org/package/2006/relationships"><Relationship Id="rId2" Target="../notesSlides/notesSlide39.xml" Type="http://schemas.openxmlformats.org/officeDocument/2006/relationships/notesSlide"/><Relationship Id="rId1" Target="../slideLayouts/slideLayout6.xml" Type="http://schemas.openxmlformats.org/officeDocument/2006/relationships/slideLayout"/></Relationships>
</file>

<file path=ppt/slides/_rels/slide4.xml.rels><?xml version="1.0" encoding="UTF-8" standalone="yes"?><Relationships xmlns="http://schemas.openxmlformats.org/package/2006/relationships"><Relationship Id="rId3" Target="../media/image4.png" Type="http://schemas.openxmlformats.org/officeDocument/2006/relationships/image"/><Relationship Id="rId2" Target="../notesSlides/notesSlide4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40.xml.rels><?xml version="1.0" encoding="UTF-8" standalone="yes"?><Relationships xmlns="http://schemas.openxmlformats.org/package/2006/relationships"><Relationship Id="rId2" Target="../notesSlides/notesSlide40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41.xml.rels><?xml version="1.0" encoding="UTF-8" standalone="yes"?><Relationships xmlns="http://schemas.openxmlformats.org/package/2006/relationships"><Relationship Id="rId3" Target="../media/image15.jpg" Type="http://schemas.openxmlformats.org/officeDocument/2006/relationships/image"/><Relationship Id="rId2" Target="../notesSlides/notesSlide41.xml" Type="http://schemas.openxmlformats.org/officeDocument/2006/relationships/notesSlide"/><Relationship Id="rId1" Target="../slideLayouts/slideLayout4.xml" Type="http://schemas.openxmlformats.org/officeDocument/2006/relationships/slideLayout"/></Relationships>
</file>

<file path=ppt/slides/_rels/slide42.xml.rels><?xml version="1.0" encoding="UTF-8" standalone="yes"?><Relationships xmlns="http://schemas.openxmlformats.org/package/2006/relationships"><Relationship Id="rId2" Target="../notesSlides/notesSlide42.xml" Type="http://schemas.openxmlformats.org/officeDocument/2006/relationships/notesSlide"/><Relationship Id="rId1" Target="../slideLayouts/slideLayout1.xml" Type="http://schemas.openxmlformats.org/officeDocument/2006/relationships/slideLayout"/></Relationships>
</file>

<file path=ppt/slides/_rels/slide5.xml.rels><?xml version="1.0" encoding="UTF-8" standalone="yes"?><Relationships xmlns="http://schemas.openxmlformats.org/package/2006/relationships"><Relationship Id="rId3" Target="../media/image1.jpg" Type="http://schemas.openxmlformats.org/officeDocument/2006/relationships/image"/><Relationship Id="rId2" Target="../notesSlides/notesSlide5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?><Relationships xmlns="http://schemas.openxmlformats.org/package/2006/relationships"><Relationship Id="rId2" Target="../notesSlides/notesSlide6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7.xml.rels><?xml version="1.0" encoding="UTF-8" standalone="yes"?><Relationships xmlns="http://schemas.openxmlformats.org/package/2006/relationships"><Relationship Id="rId4" Target="../charts/chart1.xml" Type="http://schemas.openxmlformats.org/officeDocument/2006/relationships/chart"/><Relationship Id="rId3" Target="../media/image3.png" Type="http://schemas.openxmlformats.org/officeDocument/2006/relationships/image"/><Relationship Id="rId2" Target="../notesSlides/notesSlide7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8.xml.rels><?xml version="1.0" encoding="UTF-8" standalone="yes"?><Relationships xmlns="http://schemas.openxmlformats.org/package/2006/relationships"><Relationship Id="rId3" Target="../charts/chart2.xml" Type="http://schemas.openxmlformats.org/officeDocument/2006/relationships/chart"/><Relationship Id="rId2" Target="../notesSlides/notesSlide8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9.xml.rels><?xml version="1.0" encoding="UTF-8" standalone="yes"?><Relationships xmlns="http://schemas.openxmlformats.org/package/2006/relationships"><Relationship Id="rId3" Target="../media/image7.jpg" Type="http://schemas.openxmlformats.org/officeDocument/2006/relationships/image"/><Relationship Id="rId2" Target="../notesSlides/notesSlide9.xml" Type="http://schemas.openxmlformats.org/officeDocument/2006/relationships/notesSlide"/><Relationship Id="rId1" Target="../slideLayouts/slideLayout4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"/>
          <p:cNvPicPr preferRelativeResize="0"/>
          <p:nvPr/>
        </p:nvPicPr>
        <p:blipFill rotWithShape="1">
          <a:blip r:embed="rId3">
            <a:alphaModFix/>
          </a:blip>
          <a:srcRect b="15431" l="0" r="0" t="870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rgbClr val="4EBAAB">
                  <a:alpha val="34901"/>
                </a:srgbClr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cap="none" i="0" strike="noStrike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"/>
          <p:cNvSpPr txBox="1"/>
          <p:nvPr>
            <p:ph type="ctrTitle"/>
          </p:nvPr>
        </p:nvSpPr>
        <p:spPr>
          <a:xfrm>
            <a:off x="563880" y="1105195"/>
            <a:ext cx="11064240" cy="2387600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ctr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"/>
              <a:buNone/>
            </a:pPr>
            <a:r>
              <a:rPr altLang="ru-RU" b="1" i="0" lang="ru-RU" strike="noStrike" sz="5500" u="none">
                <a:latin typeface="Arial"/>
                <a:ea typeface="Arial"/>
                <a:cs typeface="Arial"/>
                <a:sym typeface="Arial"/>
              </a:rPr>
              <a:t>Разработка онлайн-программы</a:t>
            </a:r>
            <a:endParaRPr/>
          </a:p>
        </p:txBody>
      </p:sp>
      <p:sp>
        <p:nvSpPr>
          <p:cNvPr id="59" name="Google Shape;59;p1"/>
          <p:cNvSpPr txBox="1"/>
          <p:nvPr>
            <p:ph idx="1" type="subTitle"/>
          </p:nvPr>
        </p:nvSpPr>
        <p:spPr>
          <a:xfrm>
            <a:off x="1524000" y="3665833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normAutofit/>
          </a:bodyPr>
          <a:lstStyle/>
          <a:p>
            <a:pPr algn="ctr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altLang="ru-RU" b="0" i="0" lang="ru-RU" strike="noStrike" sz="2400" u="none">
                <a:latin typeface="Arial"/>
                <a:ea typeface="Arial"/>
                <a:cs typeface="Arial"/>
                <a:sym typeface="Arial"/>
              </a:rPr>
              <a:t>СТРАТЕГИИ И РАЗРАБОТКИ</a:t>
            </a:r>
            <a:endParaRPr/>
          </a:p>
        </p:txBody>
      </p:sp>
      <p:sp>
        <p:nvSpPr>
          <p:cNvPr id="60" name="Google Shape;60;p1"/>
          <p:cNvSpPr/>
          <p:nvPr/>
        </p:nvSpPr>
        <p:spPr>
          <a:xfrm>
            <a:off x="-6263640" y="0"/>
            <a:ext cx="608076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cap="none" i="0" strike="noStrike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9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cap="none" i="0" strike="noStrike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3" name="Google Shape;133;p9"/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134" name="Google Shape;134;p9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9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9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9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9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9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40" name="Google Shape;140;p9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41" name="Google Shape;141;p9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42" name="Google Shape;142;p9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sp>
        <p:nvSpPr>
          <p:cNvPr id="143" name="Google Shape;143;p9"/>
          <p:cNvSpPr txBox="1"/>
          <p:nvPr/>
        </p:nvSpPr>
        <p:spPr>
          <a:xfrm>
            <a:off x="10260028" y="314341"/>
            <a:ext cx="2088379" cy="305105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ДЕЯТЕЛЬНОСТЬ</a:t>
            </a:r>
            <a:endParaRPr/>
          </a:p>
        </p:txBody>
      </p:sp>
      <p:grpSp>
        <p:nvGrpSpPr>
          <p:cNvPr id="144" name="Google Shape;144;p9"/>
          <p:cNvGrpSpPr/>
          <p:nvPr/>
        </p:nvGrpSpPr>
        <p:grpSpPr>
          <a:xfrm>
            <a:off x="501628" y="1292375"/>
            <a:ext cx="3774865" cy="3066304"/>
            <a:chOff x="501628" y="1292375"/>
            <a:chExt cx="3774865" cy="3066304"/>
          </a:xfrm>
        </p:grpSpPr>
        <p:sp>
          <p:nvSpPr>
            <p:cNvPr id="145" name="Google Shape;145;p9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7843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9"/>
            <p:cNvSpPr txBox="1"/>
            <p:nvPr/>
          </p:nvSpPr>
          <p:spPr>
            <a:xfrm>
              <a:off x="501628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195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/>
            </a:p>
          </p:txBody>
        </p:sp>
        <p:sp>
          <p:nvSpPr>
            <p:cNvPr id="147" name="Google Shape;147;p9"/>
            <p:cNvSpPr txBox="1"/>
            <p:nvPr/>
          </p:nvSpPr>
          <p:spPr>
            <a:xfrm>
              <a:off x="1638218" y="2514792"/>
              <a:ext cx="2638275" cy="518678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2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Миссия</a:t>
              </a:r>
              <a:endParaRPr/>
            </a:p>
          </p:txBody>
        </p:sp>
      </p:grpSp>
      <p:grpSp>
        <p:nvGrpSpPr>
          <p:cNvPr id="148" name="Google Shape;148;p9"/>
          <p:cNvGrpSpPr/>
          <p:nvPr/>
        </p:nvGrpSpPr>
        <p:grpSpPr>
          <a:xfrm>
            <a:off x="4329771" y="1292375"/>
            <a:ext cx="3539456" cy="3066304"/>
            <a:chOff x="4330621" y="1292375"/>
            <a:chExt cx="3539456" cy="3066304"/>
          </a:xfrm>
        </p:grpSpPr>
        <p:sp>
          <p:nvSpPr>
            <p:cNvPr id="149" name="Google Shape;149;p9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rgbClr val="6AD8E8">
                    <a:alpha val="67843"/>
                  </a:srgbClr>
                </a:gs>
                <a:gs pos="100000">
                  <a:srgbClr val="6AD8E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9"/>
            <p:cNvSpPr txBox="1"/>
            <p:nvPr/>
          </p:nvSpPr>
          <p:spPr>
            <a:xfrm>
              <a:off x="4330621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195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/>
            </a:p>
          </p:txBody>
        </p:sp>
        <p:sp>
          <p:nvSpPr>
            <p:cNvPr id="151" name="Google Shape;151;p9"/>
            <p:cNvSpPr txBox="1"/>
            <p:nvPr/>
          </p:nvSpPr>
          <p:spPr>
            <a:xfrm>
              <a:off x="5572975" y="2514800"/>
              <a:ext cx="2217600" cy="5187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2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Мотивация</a:t>
              </a:r>
              <a:endParaRPr/>
            </a:p>
          </p:txBody>
        </p:sp>
      </p:grpSp>
      <p:grpSp>
        <p:nvGrpSpPr>
          <p:cNvPr id="152" name="Google Shape;152;p9"/>
          <p:cNvGrpSpPr/>
          <p:nvPr/>
        </p:nvGrpSpPr>
        <p:grpSpPr>
          <a:xfrm>
            <a:off x="7922494" y="1292375"/>
            <a:ext cx="3591874" cy="3066304"/>
            <a:chOff x="7922494" y="1292375"/>
            <a:chExt cx="3591874" cy="3066304"/>
          </a:xfrm>
        </p:grpSpPr>
        <p:sp>
          <p:nvSpPr>
            <p:cNvPr id="153" name="Google Shape;153;p9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rgbClr val="FE9D79">
                    <a:alpha val="67843"/>
                  </a:srgbClr>
                </a:gs>
                <a:gs pos="99000">
                  <a:srgbClr val="FE9D79">
                    <a:alpha val="0"/>
                  </a:srgbClr>
                </a:gs>
                <a:gs pos="100000">
                  <a:srgbClr val="FE9D79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9"/>
            <p:cNvSpPr txBox="1"/>
            <p:nvPr/>
          </p:nvSpPr>
          <p:spPr>
            <a:xfrm>
              <a:off x="7922494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195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/>
            </a:p>
          </p:txBody>
        </p:sp>
        <p:sp>
          <p:nvSpPr>
            <p:cNvPr id="155" name="Google Shape;155;p9"/>
            <p:cNvSpPr txBox="1"/>
            <p:nvPr/>
          </p:nvSpPr>
          <p:spPr>
            <a:xfrm>
              <a:off x="9484875" y="2514800"/>
              <a:ext cx="1817700" cy="9459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2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Целевой рынок</a:t>
              </a:r>
              <a:endParaRPr/>
            </a:p>
          </p:txBody>
        </p:sp>
      </p:grpSp>
      <p:sp>
        <p:nvSpPr>
          <p:cNvPr id="156" name="Google Shape;156;p9"/>
          <p:cNvSpPr txBox="1"/>
          <p:nvPr>
            <p:ph type="title"/>
          </p:nvPr>
        </p:nvSpPr>
        <p:spPr>
          <a:xfrm>
            <a:off x="595425" y="195000"/>
            <a:ext cx="8638200" cy="825600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0"/>
          <p:cNvSpPr txBox="1"/>
          <p:nvPr>
            <p:ph type="title"/>
          </p:nvPr>
        </p:nvSpPr>
        <p:spPr>
          <a:xfrm>
            <a:off x="453922" y="195005"/>
            <a:ext cx="11284157" cy="59327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ctr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altLang="ru-RU" b="0" i="0" lang="ru-RU" strike="noStrike" sz="2400" u="none">
                <a:latin typeface="Arial"/>
                <a:ea typeface="Arial"/>
                <a:cs typeface="Arial"/>
                <a:sym typeface="Arial"/>
              </a:rPr>
              <a:t>Создание онлайн-организации</a:t>
            </a:r>
            <a:endParaRPr/>
          </a:p>
        </p:txBody>
      </p:sp>
      <p:sp>
        <p:nvSpPr>
          <p:cNvPr id="162" name="Google Shape;162;p10"/>
          <p:cNvSpPr/>
          <p:nvPr/>
        </p:nvSpPr>
        <p:spPr>
          <a:xfrm>
            <a:off x="4988630" y="1256704"/>
            <a:ext cx="1702677" cy="569143"/>
          </a:xfrm>
          <a:prstGeom prst="rect">
            <a:avLst/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type="none" w="sm"/>
            <a:tailEnd len="sm" type="none" w="sm"/>
          </a:ln>
          <a:effectLst>
            <a:outerShdw algn="tl" blurRad="76200" rotWithShape="0">
              <a:srgbClr val="000000">
                <a:alpha val="14901"/>
              </a:srgbClr>
            </a:outerShdw>
          </a:effectLst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Руководитель организации</a:t>
            </a:r>
            <a:endParaRPr/>
          </a:p>
        </p:txBody>
      </p:sp>
      <p:cxnSp>
        <p:nvCxnSpPr>
          <p:cNvPr id="163" name="Google Shape;163;p10"/>
          <p:cNvCxnSpPr/>
          <p:nvPr/>
        </p:nvCxnSpPr>
        <p:spPr>
          <a:xfrm>
            <a:off x="1686269" y="2010888"/>
            <a:ext cx="4153699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type="none" w="sm"/>
            <a:tailEnd len="sm" type="none" w="sm"/>
          </a:ln>
        </p:spPr>
      </p:cxnSp>
      <p:grpSp>
        <p:nvGrpSpPr>
          <p:cNvPr id="164" name="Google Shape;164;p10"/>
          <p:cNvGrpSpPr/>
          <p:nvPr/>
        </p:nvGrpSpPr>
        <p:grpSpPr>
          <a:xfrm>
            <a:off x="825754" y="2009747"/>
            <a:ext cx="2207173" cy="3473696"/>
            <a:chOff x="825754" y="2009747"/>
            <a:chExt cx="2207173" cy="3473696"/>
          </a:xfrm>
        </p:grpSpPr>
        <p:cxnSp>
          <p:nvCxnSpPr>
            <p:cNvPr id="165" name="Google Shape;165;p10"/>
            <p:cNvCxnSpPr/>
            <p:nvPr/>
          </p:nvCxnSpPr>
          <p:spPr>
            <a:xfrm rot="10800000">
              <a:off x="1686269" y="2009747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sp>
          <p:nvSpPr>
            <p:cNvPr id="166" name="Google Shape;166;p10"/>
            <p:cNvSpPr/>
            <p:nvPr/>
          </p:nvSpPr>
          <p:spPr>
            <a:xfrm>
              <a:off x="825754" y="2171106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  <a:effectLst>
              <a:outerShdw algn="tl" blurRad="76200" rotWithShape="0">
                <a:srgbClr val="000000">
                  <a:alpha val="14901"/>
                </a:srgbClr>
              </a:outerShdw>
            </a:effectLst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Глава администрации</a:t>
              </a:r>
              <a:endParaRPr/>
            </a:p>
          </p:txBody>
        </p:sp>
        <p:sp>
          <p:nvSpPr>
            <p:cNvPr id="167" name="Google Shape;167;p10"/>
            <p:cNvSpPr/>
            <p:nvPr/>
          </p:nvSpPr>
          <p:spPr>
            <a:xfrm>
              <a:off x="1330250" y="3085505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  <a:effectLst>
              <a:outerShdw algn="tl" blurRad="76200" rotWithShape="0">
                <a:srgbClr val="000000">
                  <a:alpha val="14901"/>
                </a:srgbClr>
              </a:outerShdw>
            </a:effectLst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Помощник руководителя</a:t>
              </a:r>
              <a:endParaRPr/>
            </a:p>
          </p:txBody>
        </p:sp>
        <p:sp>
          <p:nvSpPr>
            <p:cNvPr id="168" name="Google Shape;168;p10"/>
            <p:cNvSpPr/>
            <p:nvPr/>
          </p:nvSpPr>
          <p:spPr>
            <a:xfrm>
              <a:off x="1330250" y="3999903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  <a:effectLst>
              <a:outerShdw algn="tl" blurRad="76200" rotWithShape="0">
                <a:srgbClr val="000000">
                  <a:alpha val="14901"/>
                </a:srgbClr>
              </a:outerShdw>
            </a:effectLst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Административно-хозяйственное управление</a:t>
              </a:r>
              <a:endParaRPr/>
            </a:p>
          </p:txBody>
        </p:sp>
        <p:sp>
          <p:nvSpPr>
            <p:cNvPr id="169" name="Google Shape;169;p10"/>
            <p:cNvSpPr/>
            <p:nvPr/>
          </p:nvSpPr>
          <p:spPr>
            <a:xfrm>
              <a:off x="1330250" y="4914300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  <a:effectLst>
              <a:outerShdw algn="tl" blurRad="76200" rotWithShape="0">
                <a:srgbClr val="000000">
                  <a:alpha val="14901"/>
                </a:srgbClr>
              </a:outerShdw>
            </a:effectLst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Отдел кадров</a:t>
              </a:r>
              <a:endParaRPr/>
            </a:p>
          </p:txBody>
        </p:sp>
        <p:cxnSp>
          <p:nvCxnSpPr>
            <p:cNvPr id="170" name="Google Shape;170;p10"/>
            <p:cNvCxnSpPr/>
            <p:nvPr/>
          </p:nvCxnSpPr>
          <p:spPr>
            <a:xfrm rot="10800000">
              <a:off x="1138398" y="2740249"/>
              <a:ext cx="0" cy="2480259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71" name="Google Shape;171;p10"/>
            <p:cNvCxnSpPr>
              <a:endCxn id="167" idx="1"/>
            </p:cNvCxnSpPr>
            <p:nvPr/>
          </p:nvCxnSpPr>
          <p:spPr>
            <a:xfrm>
              <a:off x="1138250" y="3365877"/>
              <a:ext cx="192000" cy="420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72" name="Google Shape;172;p10"/>
            <p:cNvCxnSpPr/>
            <p:nvPr/>
          </p:nvCxnSpPr>
          <p:spPr>
            <a:xfrm>
              <a:off x="1138398" y="4293262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73" name="Google Shape;173;p10"/>
            <p:cNvCxnSpPr/>
            <p:nvPr/>
          </p:nvCxnSpPr>
          <p:spPr>
            <a:xfrm>
              <a:off x="1138398" y="522219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grpSp>
        <p:nvGrpSpPr>
          <p:cNvPr id="174" name="Google Shape;174;p10"/>
          <p:cNvGrpSpPr/>
          <p:nvPr/>
        </p:nvGrpSpPr>
        <p:grpSpPr>
          <a:xfrm>
            <a:off x="4988630" y="2009747"/>
            <a:ext cx="2207173" cy="3473695"/>
            <a:chOff x="4988630" y="2009747"/>
            <a:chExt cx="2207173" cy="3473695"/>
          </a:xfrm>
        </p:grpSpPr>
        <p:sp>
          <p:nvSpPr>
            <p:cNvPr id="175" name="Google Shape;175;p10"/>
            <p:cNvSpPr/>
            <p:nvPr/>
          </p:nvSpPr>
          <p:spPr>
            <a:xfrm>
              <a:off x="4988630" y="2171105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  <a:effectLst>
              <a:outerShdw algn="tl" blurRad="76200" rotWithShape="0">
                <a:srgbClr val="000000">
                  <a:alpha val="14901"/>
                </a:srgbClr>
              </a:outerShdw>
            </a:effectLst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Заведующий учебной работой</a:t>
              </a:r>
              <a:endParaRPr/>
            </a:p>
          </p:txBody>
        </p:sp>
        <p:sp>
          <p:nvSpPr>
            <p:cNvPr id="176" name="Google Shape;176;p10"/>
            <p:cNvSpPr/>
            <p:nvPr/>
          </p:nvSpPr>
          <p:spPr>
            <a:xfrm>
              <a:off x="5493126" y="3085504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  <a:effectLst>
              <a:outerShdw algn="tl" blurRad="76200" rotWithShape="0">
                <a:srgbClr val="000000">
                  <a:alpha val="14901"/>
                </a:srgbClr>
              </a:outerShdw>
            </a:effectLst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Дизайн обучения</a:t>
              </a:r>
              <a:endParaRPr/>
            </a:p>
          </p:txBody>
        </p:sp>
        <p:sp>
          <p:nvSpPr>
            <p:cNvPr id="177" name="Google Shape;177;p10"/>
            <p:cNvSpPr/>
            <p:nvPr/>
          </p:nvSpPr>
          <p:spPr>
            <a:xfrm>
              <a:off x="5493126" y="3999902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  <a:effectLst>
              <a:outerShdw algn="tl" blurRad="76200" rotWithShape="0">
                <a:srgbClr val="000000">
                  <a:alpha val="14901"/>
                </a:srgbClr>
              </a:outerShdw>
            </a:effectLst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Программа адаптации</a:t>
              </a:r>
              <a:endParaRPr/>
            </a:p>
          </p:txBody>
        </p:sp>
        <p:sp>
          <p:nvSpPr>
            <p:cNvPr id="178" name="Google Shape;178;p10"/>
            <p:cNvSpPr/>
            <p:nvPr/>
          </p:nvSpPr>
          <p:spPr>
            <a:xfrm>
              <a:off x="5493126" y="4914299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  <a:effectLst>
              <a:outerShdw algn="tl" blurRad="76200" rotWithShape="0">
                <a:srgbClr val="000000">
                  <a:alpha val="14901"/>
                </a:srgbClr>
              </a:outerShdw>
            </a:effectLst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Отдел по делам студентов</a:t>
              </a:r>
              <a:endParaRPr/>
            </a:p>
          </p:txBody>
        </p:sp>
        <p:cxnSp>
          <p:nvCxnSpPr>
            <p:cNvPr id="179" name="Google Shape;179;p10"/>
            <p:cNvCxnSpPr/>
            <p:nvPr/>
          </p:nvCxnSpPr>
          <p:spPr>
            <a:xfrm rot="10800000">
              <a:off x="5839968" y="2009747"/>
              <a:ext cx="0" cy="161359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80" name="Google Shape;180;p10"/>
            <p:cNvCxnSpPr/>
            <p:nvPr/>
          </p:nvCxnSpPr>
          <p:spPr>
            <a:xfrm rot="10800000">
              <a:off x="5294965" y="2740249"/>
              <a:ext cx="0" cy="2480259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81" name="Google Shape;181;p10"/>
            <p:cNvCxnSpPr/>
            <p:nvPr/>
          </p:nvCxnSpPr>
          <p:spPr>
            <a:xfrm>
              <a:off x="5294965" y="336601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82" name="Google Shape;182;p10"/>
            <p:cNvCxnSpPr/>
            <p:nvPr/>
          </p:nvCxnSpPr>
          <p:spPr>
            <a:xfrm>
              <a:off x="5294965" y="4293262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83" name="Google Shape;183;p10"/>
            <p:cNvCxnSpPr/>
            <p:nvPr/>
          </p:nvCxnSpPr>
          <p:spPr>
            <a:xfrm>
              <a:off x="5294965" y="522219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grpSp>
        <p:nvGrpSpPr>
          <p:cNvPr id="184" name="Google Shape;184;p10"/>
          <p:cNvGrpSpPr/>
          <p:nvPr/>
        </p:nvGrpSpPr>
        <p:grpSpPr>
          <a:xfrm>
            <a:off x="9058331" y="2009747"/>
            <a:ext cx="2309519" cy="4388092"/>
            <a:chOff x="9151506" y="2009747"/>
            <a:chExt cx="2309519" cy="4388092"/>
          </a:xfrm>
        </p:grpSpPr>
        <p:cxnSp>
          <p:nvCxnSpPr>
            <p:cNvPr id="185" name="Google Shape;185;p10"/>
            <p:cNvCxnSpPr/>
            <p:nvPr/>
          </p:nvCxnSpPr>
          <p:spPr>
            <a:xfrm rot="10800000">
              <a:off x="10001594" y="2009747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sp>
          <p:nvSpPr>
            <p:cNvPr id="186" name="Google Shape;186;p10"/>
            <p:cNvSpPr/>
            <p:nvPr/>
          </p:nvSpPr>
          <p:spPr>
            <a:xfrm>
              <a:off x="9151506" y="2171105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  <a:effectLst>
              <a:outerShdw algn="tl" blurRad="76200" rotWithShape="0">
                <a:srgbClr val="000000">
                  <a:alpha val="14901"/>
                </a:srgbClr>
              </a:outerShdw>
            </a:effectLst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Директор по маркетингу</a:t>
              </a:r>
              <a:endParaRPr/>
            </a:p>
          </p:txBody>
        </p:sp>
        <p:sp>
          <p:nvSpPr>
            <p:cNvPr id="187" name="Google Shape;187;p10"/>
            <p:cNvSpPr/>
            <p:nvPr/>
          </p:nvSpPr>
          <p:spPr>
            <a:xfrm>
              <a:off x="9656002" y="3085504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  <a:effectLst>
              <a:outerShdw algn="tl" blurRad="76200" rotWithShape="0">
                <a:srgbClr val="000000">
                  <a:alpha val="14901"/>
                </a:srgbClr>
              </a:outerShdw>
            </a:effectLst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Веб-разработка</a:t>
              </a:r>
              <a:endParaRPr/>
            </a:p>
          </p:txBody>
        </p:sp>
        <p:sp>
          <p:nvSpPr>
            <p:cNvPr id="188" name="Google Shape;188;p10"/>
            <p:cNvSpPr/>
            <p:nvPr/>
          </p:nvSpPr>
          <p:spPr>
            <a:xfrm>
              <a:off x="9545525" y="3999900"/>
              <a:ext cx="1915500" cy="569100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  <a:effectLst>
              <a:outerShdw algn="tl" blurRad="76200" rotWithShape="0">
                <a:srgbClr val="000000">
                  <a:alpha val="14901"/>
                </a:srgbClr>
              </a:outerShdw>
            </a:effectLst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Интернет-маркетинг</a:t>
              </a:r>
              <a:endParaRPr/>
            </a:p>
          </p:txBody>
        </p:sp>
        <p:sp>
          <p:nvSpPr>
            <p:cNvPr id="189" name="Google Shape;189;p10"/>
            <p:cNvSpPr/>
            <p:nvPr/>
          </p:nvSpPr>
          <p:spPr>
            <a:xfrm>
              <a:off x="9656002" y="4914299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  <a:effectLst>
              <a:outerShdw algn="tl" blurRad="76200" rotWithShape="0">
                <a:srgbClr val="000000">
                  <a:alpha val="14901"/>
                </a:srgbClr>
              </a:outerShdw>
            </a:effectLst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Иная маркетинговая деятельность</a:t>
              </a:r>
              <a:endParaRPr/>
            </a:p>
          </p:txBody>
        </p:sp>
        <p:sp>
          <p:nvSpPr>
            <p:cNvPr id="190" name="Google Shape;190;p10"/>
            <p:cNvSpPr/>
            <p:nvPr/>
          </p:nvSpPr>
          <p:spPr>
            <a:xfrm>
              <a:off x="9656002" y="5828696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  <a:effectLst>
              <a:outerShdw algn="tl" blurRad="76200" rotWithShape="0">
                <a:srgbClr val="000000">
                  <a:alpha val="14901"/>
                </a:srgbClr>
              </a:outerShdw>
            </a:effectLst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Исследование рынка новых программ</a:t>
              </a:r>
              <a:endParaRPr/>
            </a:p>
          </p:txBody>
        </p:sp>
        <p:cxnSp>
          <p:nvCxnSpPr>
            <p:cNvPr id="191" name="Google Shape;191;p10"/>
            <p:cNvCxnSpPr/>
            <p:nvPr/>
          </p:nvCxnSpPr>
          <p:spPr>
            <a:xfrm rot="10800000">
              <a:off x="9457982" y="2740249"/>
              <a:ext cx="0" cy="3392142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92" name="Google Shape;192;p10"/>
            <p:cNvCxnSpPr/>
            <p:nvPr/>
          </p:nvCxnSpPr>
          <p:spPr>
            <a:xfrm>
              <a:off x="9457982" y="336601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93" name="Google Shape;193;p10"/>
            <p:cNvCxnSpPr/>
            <p:nvPr/>
          </p:nvCxnSpPr>
          <p:spPr>
            <a:xfrm>
              <a:off x="9457982" y="4293262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94" name="Google Shape;194;p10"/>
            <p:cNvCxnSpPr/>
            <p:nvPr/>
          </p:nvCxnSpPr>
          <p:spPr>
            <a:xfrm>
              <a:off x="9457982" y="522219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95" name="Google Shape;195;p10"/>
            <p:cNvCxnSpPr/>
            <p:nvPr/>
          </p:nvCxnSpPr>
          <p:spPr>
            <a:xfrm>
              <a:off x="9457982" y="6128330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cxnSp>
        <p:nvCxnSpPr>
          <p:cNvPr id="196" name="Google Shape;196;p10"/>
          <p:cNvCxnSpPr/>
          <p:nvPr/>
        </p:nvCxnSpPr>
        <p:spPr>
          <a:xfrm>
            <a:off x="5847895" y="2010888"/>
            <a:ext cx="2086879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type="none" w="sm"/>
            <a:tailEnd len="sm" type="none" w="sm"/>
          </a:ln>
        </p:spPr>
      </p:cxnSp>
      <p:grpSp>
        <p:nvGrpSpPr>
          <p:cNvPr id="197" name="Google Shape;197;p10"/>
          <p:cNvGrpSpPr/>
          <p:nvPr/>
        </p:nvGrpSpPr>
        <p:grpSpPr>
          <a:xfrm>
            <a:off x="2907192" y="2009747"/>
            <a:ext cx="2310783" cy="3473696"/>
            <a:chOff x="2907192" y="2009747"/>
            <a:chExt cx="2310783" cy="3473696"/>
          </a:xfrm>
        </p:grpSpPr>
        <p:sp>
          <p:nvSpPr>
            <p:cNvPr id="198" name="Google Shape;198;p10"/>
            <p:cNvSpPr/>
            <p:nvPr/>
          </p:nvSpPr>
          <p:spPr>
            <a:xfrm>
              <a:off x="2907192" y="2171106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  <a:effectLst>
              <a:outerShdw algn="tl" blurRad="76200" rotWithShape="0">
                <a:srgbClr val="000000">
                  <a:alpha val="14901"/>
                </a:srgbClr>
              </a:outerShdw>
            </a:effectLst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Финансовый директор</a:t>
              </a:r>
              <a:endParaRPr/>
            </a:p>
          </p:txBody>
        </p:sp>
        <p:sp>
          <p:nvSpPr>
            <p:cNvPr id="199" name="Google Shape;199;p10"/>
            <p:cNvSpPr/>
            <p:nvPr/>
          </p:nvSpPr>
          <p:spPr>
            <a:xfrm>
              <a:off x="3317175" y="3085500"/>
              <a:ext cx="1900800" cy="569100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  <a:effectLst>
              <a:outerShdw algn="tl" blurRad="76200" rotWithShape="0">
                <a:srgbClr val="000000">
                  <a:alpha val="14901"/>
                </a:srgbClr>
              </a:outerShdw>
            </a:effectLst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Деловое администрирование</a:t>
              </a:r>
              <a:endParaRPr/>
            </a:p>
          </p:txBody>
        </p:sp>
        <p:sp>
          <p:nvSpPr>
            <p:cNvPr id="200" name="Google Shape;200;p10"/>
            <p:cNvSpPr/>
            <p:nvPr/>
          </p:nvSpPr>
          <p:spPr>
            <a:xfrm>
              <a:off x="3411688" y="3999903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  <a:effectLst>
              <a:outerShdw algn="tl" blurRad="76200" rotWithShape="0">
                <a:srgbClr val="000000">
                  <a:alpha val="14901"/>
                </a:srgbClr>
              </a:outerShdw>
            </a:effectLst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Управление договорами</a:t>
              </a:r>
              <a:endParaRPr/>
            </a:p>
          </p:txBody>
        </p:sp>
        <p:sp>
          <p:nvSpPr>
            <p:cNvPr id="201" name="Google Shape;201;p10"/>
            <p:cNvSpPr/>
            <p:nvPr/>
          </p:nvSpPr>
          <p:spPr>
            <a:xfrm>
              <a:off x="3411688" y="4914300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  <a:effectLst>
              <a:outerShdw algn="tl" blurRad="76200" rotWithShape="0">
                <a:srgbClr val="000000">
                  <a:alpha val="14901"/>
                </a:srgbClr>
              </a:outerShdw>
            </a:effectLst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Моделирование доходов</a:t>
              </a:r>
              <a:endParaRPr/>
            </a:p>
          </p:txBody>
        </p:sp>
        <p:cxnSp>
          <p:nvCxnSpPr>
            <p:cNvPr id="202" name="Google Shape;202;p10"/>
            <p:cNvCxnSpPr/>
            <p:nvPr/>
          </p:nvCxnSpPr>
          <p:spPr>
            <a:xfrm rot="10800000">
              <a:off x="3219836" y="2740249"/>
              <a:ext cx="0" cy="2480259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203" name="Google Shape;203;p10"/>
            <p:cNvCxnSpPr/>
            <p:nvPr/>
          </p:nvCxnSpPr>
          <p:spPr>
            <a:xfrm>
              <a:off x="3219836" y="336601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204" name="Google Shape;204;p10"/>
            <p:cNvCxnSpPr/>
            <p:nvPr/>
          </p:nvCxnSpPr>
          <p:spPr>
            <a:xfrm>
              <a:off x="3219836" y="4293262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205" name="Google Shape;205;p10"/>
            <p:cNvCxnSpPr/>
            <p:nvPr/>
          </p:nvCxnSpPr>
          <p:spPr>
            <a:xfrm>
              <a:off x="3219836" y="522219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206" name="Google Shape;206;p10"/>
            <p:cNvCxnSpPr/>
            <p:nvPr/>
          </p:nvCxnSpPr>
          <p:spPr>
            <a:xfrm rot="10800000">
              <a:off x="3745160" y="2009747"/>
              <a:ext cx="0" cy="161359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grpSp>
        <p:nvGrpSpPr>
          <p:cNvPr id="207" name="Google Shape;207;p10"/>
          <p:cNvGrpSpPr/>
          <p:nvPr/>
        </p:nvGrpSpPr>
        <p:grpSpPr>
          <a:xfrm>
            <a:off x="7070068" y="2009747"/>
            <a:ext cx="2207173" cy="4388093"/>
            <a:chOff x="7070068" y="2009747"/>
            <a:chExt cx="2207173" cy="4388093"/>
          </a:xfrm>
        </p:grpSpPr>
        <p:sp>
          <p:nvSpPr>
            <p:cNvPr id="208" name="Google Shape;208;p10"/>
            <p:cNvSpPr/>
            <p:nvPr/>
          </p:nvSpPr>
          <p:spPr>
            <a:xfrm>
              <a:off x="7070068" y="2171106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  <a:effectLst>
              <a:outerShdw algn="tl" blurRad="76200" rotWithShape="0">
                <a:srgbClr val="000000">
                  <a:alpha val="14901"/>
                </a:srgbClr>
              </a:outerShdw>
            </a:effectLst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Главный операционный директор</a:t>
              </a:r>
              <a:endParaRPr/>
            </a:p>
          </p:txBody>
        </p:sp>
        <p:sp>
          <p:nvSpPr>
            <p:cNvPr id="209" name="Google Shape;209;p10"/>
            <p:cNvSpPr/>
            <p:nvPr/>
          </p:nvSpPr>
          <p:spPr>
            <a:xfrm>
              <a:off x="7574564" y="3085505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  <a:effectLst>
              <a:outerShdw algn="tl" blurRad="76200" rotWithShape="0">
                <a:srgbClr val="000000">
                  <a:alpha val="14901"/>
                </a:srgbClr>
              </a:outerShdw>
            </a:effectLst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Комплекс</a:t>
              </a:r>
              <a:endParaRPr/>
            </a:p>
          </p:txBody>
        </p:sp>
        <p:sp>
          <p:nvSpPr>
            <p:cNvPr id="210" name="Google Shape;210;p10"/>
            <p:cNvSpPr/>
            <p:nvPr/>
          </p:nvSpPr>
          <p:spPr>
            <a:xfrm>
              <a:off x="7574564" y="3999903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  <a:effectLst>
              <a:outerShdw algn="tl" blurRad="76200" rotWithShape="0">
                <a:srgbClr val="000000">
                  <a:alpha val="14901"/>
                </a:srgbClr>
              </a:outerShdw>
            </a:effectLst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Коучинг для </a:t>
              </a:r>
              <a:endParaRPr/>
            </a:p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HR-специалистов</a:t>
              </a:r>
              <a:endParaRPr/>
            </a:p>
          </p:txBody>
        </p:sp>
        <p:sp>
          <p:nvSpPr>
            <p:cNvPr id="211" name="Google Shape;211;p10"/>
            <p:cNvSpPr/>
            <p:nvPr/>
          </p:nvSpPr>
          <p:spPr>
            <a:xfrm>
              <a:off x="7574564" y="4914300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  <a:effectLst>
              <a:outerShdw algn="tl" blurRad="76200" rotWithShape="0">
                <a:srgbClr val="000000">
                  <a:alpha val="14901"/>
                </a:srgbClr>
              </a:outerShdw>
            </a:effectLst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Коучинг </a:t>
              </a:r>
              <a:endParaRPr/>
            </a:p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по удержанию</a:t>
              </a:r>
              <a:endParaRPr/>
            </a:p>
          </p:txBody>
        </p:sp>
        <p:sp>
          <p:nvSpPr>
            <p:cNvPr id="212" name="Google Shape;212;p10"/>
            <p:cNvSpPr/>
            <p:nvPr/>
          </p:nvSpPr>
          <p:spPr>
            <a:xfrm>
              <a:off x="7574564" y="5828697"/>
              <a:ext cx="1702677" cy="569143"/>
            </a:xfrm>
            <a:prstGeom prst="rect">
              <a:avLst/>
            </a:prstGeom>
            <a:solidFill>
              <a:schemeClr val="lt1"/>
            </a:solidFill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  <a:effectLst>
              <a:outerShdw algn="tl" blurRad="76200" rotWithShape="0">
                <a:srgbClr val="000000">
                  <a:alpha val="14901"/>
                </a:srgbClr>
              </a:outerShdw>
            </a:effectLst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400" u="none">
                  <a:solidFill>
                    <a:srgbClr val="878787"/>
                  </a:solidFill>
                  <a:latin typeface="Arial"/>
                  <a:ea typeface="Arial"/>
                  <a:cs typeface="Arial"/>
                  <a:sym typeface="Arial"/>
                </a:rPr>
                <a:t>Анализ данных</a:t>
              </a:r>
              <a:endParaRPr/>
            </a:p>
          </p:txBody>
        </p:sp>
        <p:cxnSp>
          <p:nvCxnSpPr>
            <p:cNvPr id="213" name="Google Shape;213;p10"/>
            <p:cNvCxnSpPr/>
            <p:nvPr/>
          </p:nvCxnSpPr>
          <p:spPr>
            <a:xfrm>
              <a:off x="7387654" y="336601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214" name="Google Shape;214;p10"/>
            <p:cNvCxnSpPr/>
            <p:nvPr/>
          </p:nvCxnSpPr>
          <p:spPr>
            <a:xfrm>
              <a:off x="7387654" y="4293262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215" name="Google Shape;215;p10"/>
            <p:cNvCxnSpPr/>
            <p:nvPr/>
          </p:nvCxnSpPr>
          <p:spPr>
            <a:xfrm>
              <a:off x="7387654" y="5222196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216" name="Google Shape;216;p10"/>
            <p:cNvCxnSpPr/>
            <p:nvPr/>
          </p:nvCxnSpPr>
          <p:spPr>
            <a:xfrm rot="10800000">
              <a:off x="7387654" y="2740249"/>
              <a:ext cx="0" cy="3392142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217" name="Google Shape;217;p10"/>
            <p:cNvCxnSpPr/>
            <p:nvPr/>
          </p:nvCxnSpPr>
          <p:spPr>
            <a:xfrm>
              <a:off x="7387654" y="6128330"/>
              <a:ext cx="191852" cy="4061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218" name="Google Shape;218;p10"/>
            <p:cNvCxnSpPr/>
            <p:nvPr/>
          </p:nvCxnSpPr>
          <p:spPr>
            <a:xfrm rot="10800000">
              <a:off x="7934774" y="2009747"/>
              <a:ext cx="0" cy="161359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cxnSp>
        <p:nvCxnSpPr>
          <p:cNvPr id="219" name="Google Shape;219;p10"/>
          <p:cNvCxnSpPr/>
          <p:nvPr/>
        </p:nvCxnSpPr>
        <p:spPr>
          <a:xfrm>
            <a:off x="7935442" y="2010888"/>
            <a:ext cx="2086879" cy="0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type="none" w="sm"/>
            <a:tailEnd len="sm" type="none" w="sm"/>
          </a:ln>
        </p:spPr>
      </p:cxnSp>
      <p:cxnSp>
        <p:nvCxnSpPr>
          <p:cNvPr id="220" name="Google Shape;220;p10"/>
          <p:cNvCxnSpPr/>
          <p:nvPr/>
        </p:nvCxnSpPr>
        <p:spPr>
          <a:xfrm rot="10800000">
            <a:off x="5837719" y="1839004"/>
            <a:ext cx="0" cy="165488"/>
          </a:xfrm>
          <a:prstGeom prst="straightConnector1">
            <a:avLst/>
          </a:prstGeom>
          <a:noFill/>
          <a:ln cap="flat" cmpd="sng" w="15875">
            <a:solidFill>
              <a:schemeClr val="accent2"/>
            </a:solidFill>
            <a:prstDash val="solid"/>
            <a:miter lim="800000"/>
            <a:headEnd len="sm" type="none" w="sm"/>
            <a:tailEnd len="sm" type="none" w="sm"/>
          </a:ln>
        </p:spPr>
      </p:cxn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1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Организационная структура</a:t>
            </a:r>
            <a:endParaRPr/>
          </a:p>
        </p:txBody>
      </p:sp>
      <p:sp>
        <p:nvSpPr>
          <p:cNvPr id="226" name="Google Shape;226;p11"/>
          <p:cNvSpPr/>
          <p:nvPr/>
        </p:nvSpPr>
        <p:spPr>
          <a:xfrm rot="5400000">
            <a:off x="10366819" y="-790480"/>
            <a:ext cx="1022727" cy="2599687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7" name="Google Shape;227;p11"/>
          <p:cNvGrpSpPr/>
          <p:nvPr/>
        </p:nvGrpSpPr>
        <p:grpSpPr>
          <a:xfrm>
            <a:off x="9932357" y="181836"/>
            <a:ext cx="583980" cy="573272"/>
            <a:chOff x="9505950" y="1917700"/>
            <a:chExt cx="1125538" cy="1104900"/>
          </a:xfrm>
        </p:grpSpPr>
        <p:sp>
          <p:nvSpPr>
            <p:cNvPr id="228" name="Google Shape;228;p11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1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1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1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1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1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34" name="Google Shape;234;p11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235" name="Google Shape;235;p11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236" name="Google Shape;236;p11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sp>
        <p:nvSpPr>
          <p:cNvPr id="237" name="Google Shape;237;p11"/>
          <p:cNvSpPr txBox="1"/>
          <p:nvPr/>
        </p:nvSpPr>
        <p:spPr>
          <a:xfrm>
            <a:off x="10628184" y="347667"/>
            <a:ext cx="2088300" cy="3051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ДЕЯТЕЛЬНОСТЬ</a:t>
            </a:r>
            <a:endParaRPr/>
          </a:p>
        </p:txBody>
      </p:sp>
      <p:sp>
        <p:nvSpPr>
          <p:cNvPr id="238" name="Google Shape;238;p11"/>
          <p:cNvSpPr/>
          <p:nvPr/>
        </p:nvSpPr>
        <p:spPr>
          <a:xfrm>
            <a:off x="595422" y="1623191"/>
            <a:ext cx="11594186" cy="2684922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2200" u="non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Впишите имена людей и / или отделов, которые будут выполнять эти роли. </a:t>
            </a:r>
            <a:endParaRPr/>
          </a:p>
          <a:p>
            <a:pPr algn="l" indent="0" lvl="0" marL="0" marR="0" rtl="0">
              <a:spcBef>
                <a:spcPts val="2400"/>
              </a:spcBef>
              <a:spcAft>
                <a:spcPts val="0"/>
              </a:spcAft>
              <a:buNone/>
            </a:pPr>
            <a:r>
              <a:rPr altLang="ru-RU" b="0" i="0" lang="ru-RU" strike="noStrike" sz="22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У людей может быть несколько ролей.</a:t>
            </a:r>
            <a:endParaRPr/>
          </a:p>
          <a:p>
            <a:pPr algn="l" indent="0" lvl="0" marL="0" marR="0" rtl="0">
              <a:spcBef>
                <a:spcPts val="2400"/>
              </a:spcBef>
              <a:spcAft>
                <a:spcPts val="0"/>
              </a:spcAft>
              <a:buNone/>
            </a:pPr>
            <a:r>
              <a:rPr altLang="ru-RU" b="0" i="0" lang="ru-RU" strike="noStrike" sz="22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Если роль будет выполняться за пределами онлайн-организации, пожалуйста, укажите отдел.</a:t>
            </a:r>
            <a:endParaRPr/>
          </a:p>
          <a:p>
            <a:pPr algn="l" indent="0" lvl="0" marL="0" marR="0" rtl="0">
              <a:spcBef>
                <a:spcPts val="2400"/>
              </a:spcBef>
              <a:spcAft>
                <a:spcPts val="0"/>
              </a:spcAft>
              <a:buNone/>
            </a:pPr>
            <a:r>
              <a:rPr altLang="ru-RU" b="0" i="0" lang="ru-RU" strike="noStrike" sz="22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Если вы не знаете, кто будет выполнять роль, пожалуйста, укажите "уточняется".</a:t>
            </a:r>
            <a:endParaRPr/>
          </a:p>
        </p:txBody>
      </p: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2"/>
          <p:cNvSpPr txBox="1"/>
          <p:nvPr>
            <p:ph type="title"/>
          </p:nvPr>
        </p:nvSpPr>
        <p:spPr>
          <a:xfrm>
            <a:off x="453922" y="195005"/>
            <a:ext cx="11284200" cy="593400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ctr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altLang="ru-RU" b="0" i="0" lang="ru-RU" strike="noStrike" sz="2400" u="none">
                <a:latin typeface="Arial"/>
                <a:ea typeface="Arial"/>
                <a:cs typeface="Arial"/>
                <a:sym typeface="Arial"/>
              </a:rPr>
              <a:t>График учебного процесса</a:t>
            </a:r>
            <a:endParaRPr/>
          </a:p>
        </p:txBody>
      </p:sp>
      <p:sp>
        <p:nvSpPr>
          <p:cNvPr id="244" name="Google Shape;244;p12"/>
          <p:cNvSpPr/>
          <p:nvPr/>
        </p:nvSpPr>
        <p:spPr>
          <a:xfrm>
            <a:off x="497625" y="1006325"/>
            <a:ext cx="11196600" cy="674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0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Сессия А: Понедельник, 7.01.2019 – вторник, 26.02.2019</a:t>
            </a:r>
            <a:endParaRPr/>
          </a:p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0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Сессия В: Понедельник, 11.03.2019 – пятница, 26.04.2019 (Онлайн-программы Университета штата Аризона и курсы iCourses могут заканчиваться во вторник, 30.04.2019)</a:t>
            </a:r>
            <a:endParaRPr/>
          </a:p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0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Сессия С: Понедельник, 7.01.2019 – пятница, 26.04.2019 (выпускные экзамены с 29.04.2019 по 4.05.2019)</a:t>
            </a:r>
            <a:endParaRPr/>
          </a:p>
        </p:txBody>
      </p:sp>
      <p:graphicFrame>
        <p:nvGraphicFramePr>
          <p:cNvPr id="245" name="Google Shape;245;p12"/>
          <p:cNvGraphicFramePr/>
          <p:nvPr/>
        </p:nvGraphicFramePr>
        <p:xfrm>
          <a:off x="497611" y="184562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{DD6B395F-A0FF-42A0-BF03-6B5A85150974}</a:tableStyleId>
              </a:tblPr>
              <a:tblGrid>
                <a:gridCol w="4188125"/>
                <a:gridCol w="2385425"/>
                <a:gridCol w="1154600"/>
                <a:gridCol w="1223500"/>
                <a:gridCol w="2245125"/>
              </a:tblGrid>
              <a:tr h="4680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0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Публикация расписания занятий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 gridSpan="4"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0" cap="none" i="0" lang="ru-RU" strike="noStrike" sz="10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17 сентября 2018 г.</a:t>
                      </a:r>
                      <a:endParaRPr/>
                    </a:p>
                  </a:txBody>
                  <a:tcPr anchor="ctr" marB="45725" marL="91450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 hMerge="1"/>
                <a:tc hMerge="1"/>
                <a:tc hMerge="1"/>
              </a:tr>
              <a:tr h="468000">
                <a:tc>
                  <a:txBody>
                    <a:bodyPr numCol="1"/>
                    <a:lstStyle/>
                    <a:p>
                      <a:pPr algn="l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8787"/>
                        </a:buClr>
                        <a:buSzPts val="1000"/>
                        <a:buFont typeface="Arial"/>
                        <a:buNone/>
                      </a:pPr>
                      <a:r>
                        <a:rPr altLang="ru-RU" b="1" cap="none" i="0" lang="ru-RU" strike="noStrike" sz="10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Руководство по регистрации и оплате обучения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 gridSpan="4"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8787"/>
                        </a:buClr>
                        <a:buSzPts val="1000"/>
                        <a:buFont typeface="Arial"/>
                        <a:buNone/>
                      </a:pPr>
                      <a:r>
                        <a:rPr altLang="ru-RU" b="0" cap="none" i="0" lang="ru-RU" strike="noStrike" sz="10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17 сентября 2018 г.</a:t>
                      </a:r>
                      <a:endParaRPr/>
                    </a:p>
                  </a:txBody>
                  <a:tcPr anchor="ctr" marB="45725" marL="91450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 hMerge="1"/>
                <a:tc hMerge="1"/>
                <a:tc hMerge="1"/>
              </a:tr>
              <a:tr h="4680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0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Дата начала регистрации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0" cap="none" i="0" lang="ru-RU" strike="noStrike" sz="10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Онлайн-студенты Университета штата Аризона: 24 сентября 2018 г.</a:t>
                      </a:r>
                      <a:endParaRPr/>
                    </a:p>
                  </a:txBody>
                  <a:tcPr anchor="ctr" marB="45725" marL="91450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 hMerge="1"/>
                <a:tc gridSpan="2"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8787"/>
                        </a:buClr>
                        <a:buSzPts val="1000"/>
                        <a:buFont typeface="Arial"/>
                        <a:buNone/>
                      </a:pPr>
                      <a:r>
                        <a:rPr altLang="ru-RU" b="0" cap="none" i="0" lang="ru-RU" strike="noStrike" sz="10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Студенты очных программ: 15 октября 2018 г.</a:t>
                      </a:r>
                      <a:endParaRPr/>
                    </a:p>
                  </a:txBody>
                  <a:tcPr anchor="ctr" marB="45725" marL="91450" marR="91450" marT="45725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 hMerge="1"/>
              </a:tr>
              <a:tr h="4680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0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Взнос за позднюю регистрацию ($50) </a:t>
                      </a:r>
                      <a:endParaRPr/>
                    </a:p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0" cap="none" i="0" lang="ru-RU" strike="noStrike" sz="9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Не распространяется на онлайн-студентов Университета штата Аризона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0" cap="none" i="0" lang="ru-RU" strike="noStrike" sz="10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А: с 30 декабря 2018 г.</a:t>
                      </a:r>
                      <a:endParaRPr/>
                    </a:p>
                  </a:txBody>
                  <a:tcPr anchor="ctr" marB="45725" marL="91450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 gridSpan="2"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0" cap="none" i="0" lang="ru-RU" strike="noStrike" sz="10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В: с 3 марта 2019 г.</a:t>
                      </a:r>
                      <a:endParaRPr/>
                    </a:p>
                  </a:txBody>
                  <a:tcPr anchor="ctr" marB="45725" marL="91450" marR="91450" marT="45725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 hMerge="1"/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0" cap="none" i="0" lang="ru-RU" strike="noStrike" sz="10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С: с 30 декабря 2018 г.</a:t>
                      </a:r>
                      <a:endParaRPr/>
                    </a:p>
                  </a:txBody>
                  <a:tcPr anchor="ctr" marB="45725" marL="91450" marR="91450" marT="45725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4680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0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Рекомендуемая дата почтового штемпеля для соблюдения крайнего срока оплаты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 gridSpan="4"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0" cap="none" i="0" lang="ru-RU" strike="noStrike" sz="10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 января 2019 г.</a:t>
                      </a:r>
                      <a:endParaRPr/>
                    </a:p>
                  </a:txBody>
                  <a:tcPr anchor="ctr" marB="45725" marL="91450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 hMerge="1"/>
                <a:tc hMerge="1"/>
                <a:tc hMerge="1"/>
              </a:tr>
              <a:tr h="7488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000" u="none">
                          <a:solidFill>
                            <a:srgbClr val="37373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Срок оплаты обучения</a:t>
                      </a:r>
                      <a:endParaRPr/>
                    </a:p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0" cap="none" i="0" lang="ru-RU" strike="noStrike" sz="9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Для регистрации с 24.09.2018 по 18.01.2019. 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 gridSpan="4"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000" u="none">
                          <a:solidFill>
                            <a:srgbClr val="37373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15 января 2019 г.</a:t>
                      </a:r>
                      <a:endParaRPr/>
                    </a:p>
                  </a:txBody>
                  <a:tcPr anchor="ctr" marB="45725" marL="91450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 hMerge="1"/>
                <a:tc hMerge="1"/>
                <a:tc hMerge="1"/>
              </a:tr>
              <a:tr h="4680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000" u="none">
                          <a:solidFill>
                            <a:srgbClr val="37373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Начало занятий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000" u="none">
                          <a:solidFill>
                            <a:srgbClr val="37373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А: 7 января 2019 г.</a:t>
                      </a:r>
                      <a:endParaRPr/>
                    </a:p>
                  </a:txBody>
                  <a:tcPr anchor="ctr" marB="45725" marL="91450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000" u="none">
                          <a:solidFill>
                            <a:srgbClr val="37373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В: 11 марта 2019 г.</a:t>
                      </a:r>
                      <a:endParaRPr/>
                    </a:p>
                  </a:txBody>
                  <a:tcPr anchor="ctr" marB="45725" marL="91450" marR="91450" marT="45725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 hMerge="1"/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000" u="none">
                          <a:solidFill>
                            <a:srgbClr val="37373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С: 7 января 2019 г.</a:t>
                      </a:r>
                      <a:endParaRPr/>
                    </a:p>
                  </a:txBody>
                  <a:tcPr anchor="ctr" marB="45725" marL="91450" marR="91450" marT="45725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7488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0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Отчеты об успеваемости</a:t>
                      </a:r>
                      <a:endParaRPr/>
                    </a:p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0" cap="none" i="0" lang="ru-RU" strike="noStrike" sz="9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У преподавателей есть возможность еженедельно предоставлять обратную связь во время </a:t>
                      </a:r>
                      <a:br>
                        <a:rPr altLang="ru-RU" b="0" cap="none" i="0" lang="ru-RU" strike="noStrike" sz="9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altLang="ru-RU" b="0" cap="none" i="0" lang="ru-RU" strike="noStrike" sz="9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каждой сессии. Студенты могут просматривать отчеты об успеваемости на портале MyASU в течение 24 часов </a:t>
                      </a:r>
                      <a:br>
                        <a:rPr altLang="ru-RU" b="0" cap="none" i="0" lang="ru-RU" strike="noStrike" sz="9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altLang="ru-RU" b="0" cap="none" i="0" lang="ru-RU" strike="noStrike" sz="9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после закрытия еженедельного отчетного периода в воскресенье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0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А</a:t>
                      </a:r>
                      <a:endParaRPr/>
                    </a:p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0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 января – 17 февраля 2019 г.</a:t>
                      </a:r>
                      <a:endParaRPr/>
                    </a:p>
                  </a:txBody>
                  <a:tcPr anchor="ctr" marB="45725" marL="91450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 gridSpan="2"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0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В</a:t>
                      </a:r>
                      <a:endParaRPr/>
                    </a:p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0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11 марта – 14 апреля 2019 г.</a:t>
                      </a:r>
                      <a:endParaRPr/>
                    </a:p>
                  </a:txBody>
                  <a:tcPr anchor="ctr" marB="45725" marL="91450" marR="91450" marT="45725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 hMerge="1"/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0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С</a:t>
                      </a:r>
                      <a:endParaRPr/>
                    </a:p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0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 января – 14 апреля 2019 г.</a:t>
                      </a:r>
                      <a:endParaRPr/>
                    </a:p>
                  </a:txBody>
                  <a:tcPr anchor="ctr" marB="45725" marL="91450" marR="91450" marT="45725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4680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0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Последний день, чтобы зарегистрироваться или удалить/добавить учебные дисциплины без получения согласия от руководства Университета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0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А: 8 января 2019 г.</a:t>
                      </a:r>
                      <a:endParaRPr/>
                    </a:p>
                  </a:txBody>
                  <a:tcPr anchor="ctr" marB="45725" marL="91450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0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В: 12 марта 2019 г.</a:t>
                      </a:r>
                      <a:endParaRPr/>
                    </a:p>
                  </a:txBody>
                  <a:tcPr anchor="ctr" marB="45725" marL="91450" marR="91450" marT="45725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 hMerge="1"/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0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Сессия С: 13 января 2019 г.</a:t>
                      </a:r>
                      <a:endParaRPr/>
                    </a:p>
                  </a:txBody>
                  <a:tcPr anchor="ctr" marB="45725" marL="91450" marR="91450" marT="45725">
                    <a:lnL cap="flat" cmpd="sng" w="12700">
                      <a:solidFill>
                        <a:srgbClr val="D7D7D7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3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i="0" lang="ru-RU" strike="noStrike" sz="3200" u="none"/>
              <a:t>Учебные курсы</a:t>
            </a:r>
            <a:endParaRPr/>
          </a:p>
        </p:txBody>
      </p:sp>
      <p:graphicFrame>
        <p:nvGraphicFramePr>
          <p:cNvPr id="251" name="Google Shape;251;p13"/>
          <p:cNvGraphicFramePr/>
          <p:nvPr/>
        </p:nvGraphicFramePr>
        <p:xfrm>
          <a:off x="497610" y="174814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{DD6B395F-A0FF-42A0-BF03-6B5A85150974}</a:tableStyleId>
              </a:tblPr>
              <a:tblGrid>
                <a:gridCol w="2132300"/>
                <a:gridCol w="1433100"/>
                <a:gridCol w="1526275"/>
                <a:gridCol w="1526275"/>
                <a:gridCol w="1526275"/>
                <a:gridCol w="1526275"/>
                <a:gridCol w="1526275"/>
              </a:tblGrid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ПРЕДЛОЖЕНИЯ КУРСА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2012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В 2012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А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В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ЛЕТО С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8787"/>
                        </a:buClr>
                        <a:buSzPts val="1100"/>
                        <a:buFont typeface="Arial"/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ПРОМЫШЛЕННОСТЬ И ИННОВАЦИИ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СИСТЕМНОЕ МЫШЛЕНИЕ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1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ПЕРЕДОВЫЕ ИДЕИ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ПРЕДПРИНИМАТЕЛЬСКИЙ БИЗНЕС-ПЛАН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РЕЗУЛЬТАТЫ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ПРЕДПРИНИМАТЕЛЬСТВО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ФИНАНСЫ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КОМПЛЕКС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ПРИНЦИПЫ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II / III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252" name="Google Shape;252;p13"/>
          <p:cNvSpPr/>
          <p:nvPr/>
        </p:nvSpPr>
        <p:spPr>
          <a:xfrm>
            <a:off x="497600" y="1118151"/>
            <a:ext cx="11196900" cy="51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2012/2013 учебный год</a:t>
            </a:r>
            <a:endParaRPr/>
          </a:p>
        </p:txBody>
      </p:sp>
      <p:grpSp>
        <p:nvGrpSpPr>
          <p:cNvPr id="253" name="Google Shape;253;p13"/>
          <p:cNvGrpSpPr/>
          <p:nvPr/>
        </p:nvGrpSpPr>
        <p:grpSpPr>
          <a:xfrm>
            <a:off x="3196109" y="2208901"/>
            <a:ext cx="268838" cy="260228"/>
            <a:chOff x="1576388" y="1919288"/>
            <a:chExt cx="1090613" cy="1055688"/>
          </a:xfrm>
        </p:grpSpPr>
        <p:sp>
          <p:nvSpPr>
            <p:cNvPr id="254" name="Google Shape;254;p13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3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3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7" name="Google Shape;257;p13"/>
          <p:cNvGrpSpPr/>
          <p:nvPr/>
        </p:nvGrpSpPr>
        <p:grpSpPr>
          <a:xfrm>
            <a:off x="3196109" y="2602601"/>
            <a:ext cx="268838" cy="260228"/>
            <a:chOff x="1576388" y="1919288"/>
            <a:chExt cx="1090613" cy="1055688"/>
          </a:xfrm>
        </p:grpSpPr>
        <p:sp>
          <p:nvSpPr>
            <p:cNvPr id="258" name="Google Shape;258;p13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3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3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4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Учебные курсы</a:t>
            </a:r>
            <a:endParaRPr/>
          </a:p>
        </p:txBody>
      </p:sp>
      <p:graphicFrame>
        <p:nvGraphicFramePr>
          <p:cNvPr id="266" name="Google Shape;266;p14"/>
          <p:cNvGraphicFramePr/>
          <p:nvPr/>
        </p:nvGraphicFramePr>
        <p:xfrm>
          <a:off x="497610" y="174814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{DD6B395F-A0FF-42A0-BF03-6B5A85150974}</a:tableStyleId>
              </a:tblPr>
              <a:tblGrid>
                <a:gridCol w="2169925"/>
                <a:gridCol w="1395475"/>
                <a:gridCol w="1526275"/>
                <a:gridCol w="1526275"/>
                <a:gridCol w="1526275"/>
                <a:gridCol w="1526275"/>
                <a:gridCol w="1526275"/>
              </a:tblGrid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ПРЕДЛОЖЕНИЯ КУРСА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2012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В 2012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А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В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ЛЕТО С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8787"/>
                        </a:buClr>
                        <a:buSzPts val="1100"/>
                        <a:buFont typeface="Arial"/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ПРОМЫШЛЕННОСТЬ И ИННОВАЦИИ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СИСТЕМНОЕ МЫШЛЕНИЕ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1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ПЕРЕДОВЫЕ ИДЕИ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ПРЕДПРИНИМАТЕЛЬСКИЙ БИЗНЕС-ПЛАН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РЕЗУЛЬТАТЫ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ПРЕДПРИНИМАТЕЛЬСТВО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ФИНАНСЫ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КОМПЛЕКС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ПРИНЦИПЫ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II / III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267" name="Google Shape;267;p14"/>
          <p:cNvSpPr/>
          <p:nvPr/>
        </p:nvSpPr>
        <p:spPr>
          <a:xfrm>
            <a:off x="497600" y="1099525"/>
            <a:ext cx="11196900" cy="555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2012/2013 учебный год</a:t>
            </a:r>
            <a:endParaRPr/>
          </a:p>
        </p:txBody>
      </p:sp>
      <p:grpSp>
        <p:nvGrpSpPr>
          <p:cNvPr id="268" name="Google Shape;268;p14"/>
          <p:cNvGrpSpPr/>
          <p:nvPr/>
        </p:nvGrpSpPr>
        <p:grpSpPr>
          <a:xfrm>
            <a:off x="4732809" y="2208901"/>
            <a:ext cx="268838" cy="260228"/>
            <a:chOff x="1576388" y="1919288"/>
            <a:chExt cx="1090613" cy="1055688"/>
          </a:xfrm>
        </p:grpSpPr>
        <p:sp>
          <p:nvSpPr>
            <p:cNvPr id="269" name="Google Shape;269;p14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4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4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72" name="Google Shape;272;p14"/>
          <p:cNvGrpSpPr/>
          <p:nvPr/>
        </p:nvGrpSpPr>
        <p:grpSpPr>
          <a:xfrm>
            <a:off x="4732809" y="2602601"/>
            <a:ext cx="268838" cy="260228"/>
            <a:chOff x="1576388" y="1919288"/>
            <a:chExt cx="1090613" cy="1055688"/>
          </a:xfrm>
        </p:grpSpPr>
        <p:sp>
          <p:nvSpPr>
            <p:cNvPr id="273" name="Google Shape;273;p14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rgbClr val="001698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4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rgbClr val="001698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4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rgbClr val="001698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76" name="Google Shape;276;p14"/>
          <p:cNvGrpSpPr/>
          <p:nvPr/>
        </p:nvGrpSpPr>
        <p:grpSpPr>
          <a:xfrm>
            <a:off x="4732809" y="2976756"/>
            <a:ext cx="268838" cy="260228"/>
            <a:chOff x="1576388" y="1919288"/>
            <a:chExt cx="1090613" cy="1055688"/>
          </a:xfrm>
        </p:grpSpPr>
        <p:sp>
          <p:nvSpPr>
            <p:cNvPr id="277" name="Google Shape;277;p14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4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4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0" name="Google Shape;280;p14"/>
          <p:cNvGrpSpPr/>
          <p:nvPr/>
        </p:nvGrpSpPr>
        <p:grpSpPr>
          <a:xfrm>
            <a:off x="4732809" y="3383646"/>
            <a:ext cx="268838" cy="260228"/>
            <a:chOff x="1576388" y="1919288"/>
            <a:chExt cx="1090613" cy="1055688"/>
          </a:xfrm>
        </p:grpSpPr>
        <p:sp>
          <p:nvSpPr>
            <p:cNvPr id="281" name="Google Shape;281;p14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4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4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16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Учебные курсы</a:t>
            </a:r>
            <a:endParaRPr/>
          </a:p>
        </p:txBody>
      </p:sp>
      <p:graphicFrame>
        <p:nvGraphicFramePr>
          <p:cNvPr id="320" name="Google Shape;320;p16"/>
          <p:cNvGraphicFramePr/>
          <p:nvPr/>
        </p:nvGraphicFramePr>
        <p:xfrm>
          <a:off x="497610" y="174814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{DD6B395F-A0FF-42A0-BF03-6B5A85150974}</a:tableStyleId>
              </a:tblPr>
              <a:tblGrid>
                <a:gridCol w="2244700"/>
                <a:gridCol w="1320700"/>
                <a:gridCol w="1526275"/>
                <a:gridCol w="1526275"/>
                <a:gridCol w="1526275"/>
                <a:gridCol w="1526275"/>
                <a:gridCol w="1526275"/>
              </a:tblGrid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ПРЕДЛОЖЕНИЯ КУРСА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2012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В 2012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А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В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ЛЕТО С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8787"/>
                        </a:buClr>
                        <a:buSzPts val="1100"/>
                        <a:buFont typeface="Arial"/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ПРОМЫШЛЕННОСТЬ И ИННОВАЦИИ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СИСТЕМНОЕ МЫШЛЕНИЕ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1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ПЕРЕДОВЫЕ ИДЕИ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ПРЕДПРИНИМАТЕЛЬСКИЙ БИЗНЕС-ПЛАН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РЕЗУЛЬТАТЫ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ПРЕДПРИНИМАТЕЛЬСТВО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ФИНАНСЫ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КОМПЛЕКС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ПРИНЦИПЫ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II / III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321" name="Google Shape;321;p16"/>
          <p:cNvSpPr/>
          <p:nvPr/>
        </p:nvSpPr>
        <p:spPr>
          <a:xfrm>
            <a:off x="497600" y="1020726"/>
            <a:ext cx="11196900" cy="538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2012/2013 учебный год</a:t>
            </a:r>
            <a:endParaRPr/>
          </a:p>
        </p:txBody>
      </p:sp>
      <p:grpSp>
        <p:nvGrpSpPr>
          <p:cNvPr id="322" name="Google Shape;322;p16"/>
          <p:cNvGrpSpPr/>
          <p:nvPr/>
        </p:nvGrpSpPr>
        <p:grpSpPr>
          <a:xfrm>
            <a:off x="7805953" y="4773440"/>
            <a:ext cx="268836" cy="260227"/>
            <a:chOff x="1576388" y="1919288"/>
            <a:chExt cx="1090613" cy="1055688"/>
          </a:xfrm>
        </p:grpSpPr>
        <p:sp>
          <p:nvSpPr>
            <p:cNvPr id="323" name="Google Shape;323;p1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26" name="Google Shape;326;p16"/>
          <p:cNvGrpSpPr/>
          <p:nvPr/>
        </p:nvGrpSpPr>
        <p:grpSpPr>
          <a:xfrm>
            <a:off x="7805953" y="5157815"/>
            <a:ext cx="268836" cy="260227"/>
            <a:chOff x="1576388" y="1919288"/>
            <a:chExt cx="1090613" cy="1055688"/>
          </a:xfrm>
        </p:grpSpPr>
        <p:sp>
          <p:nvSpPr>
            <p:cNvPr id="327" name="Google Shape;327;p1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0" name="Google Shape;330;p16"/>
          <p:cNvGrpSpPr/>
          <p:nvPr/>
        </p:nvGrpSpPr>
        <p:grpSpPr>
          <a:xfrm>
            <a:off x="8111006" y="4773446"/>
            <a:ext cx="268836" cy="260227"/>
            <a:chOff x="1576388" y="1919288"/>
            <a:chExt cx="1090613" cy="1055688"/>
          </a:xfrm>
        </p:grpSpPr>
        <p:sp>
          <p:nvSpPr>
            <p:cNvPr id="331" name="Google Shape;331;p1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4" name="Google Shape;334;p16"/>
          <p:cNvGrpSpPr/>
          <p:nvPr/>
        </p:nvGrpSpPr>
        <p:grpSpPr>
          <a:xfrm>
            <a:off x="8111006" y="5157835"/>
            <a:ext cx="268836" cy="260227"/>
            <a:chOff x="1576388" y="1919288"/>
            <a:chExt cx="1090613" cy="1055688"/>
          </a:xfrm>
        </p:grpSpPr>
        <p:sp>
          <p:nvSpPr>
            <p:cNvPr id="335" name="Google Shape;335;p1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8" name="Google Shape;338;p16"/>
          <p:cNvGrpSpPr/>
          <p:nvPr/>
        </p:nvGrpSpPr>
        <p:grpSpPr>
          <a:xfrm>
            <a:off x="7500903" y="4773440"/>
            <a:ext cx="268836" cy="260227"/>
            <a:chOff x="1576388" y="1919288"/>
            <a:chExt cx="1090613" cy="1055688"/>
          </a:xfrm>
        </p:grpSpPr>
        <p:sp>
          <p:nvSpPr>
            <p:cNvPr id="339" name="Google Shape;339;p1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1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42" name="Google Shape;342;p16"/>
          <p:cNvGrpSpPr/>
          <p:nvPr/>
        </p:nvGrpSpPr>
        <p:grpSpPr>
          <a:xfrm>
            <a:off x="7500903" y="5157815"/>
            <a:ext cx="268836" cy="260227"/>
            <a:chOff x="1576388" y="1919288"/>
            <a:chExt cx="1090613" cy="1055688"/>
          </a:xfrm>
        </p:grpSpPr>
        <p:sp>
          <p:nvSpPr>
            <p:cNvPr id="343" name="Google Shape;343;p1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1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46" name="Google Shape;346;p16"/>
          <p:cNvGrpSpPr/>
          <p:nvPr/>
        </p:nvGrpSpPr>
        <p:grpSpPr>
          <a:xfrm>
            <a:off x="7805953" y="2375670"/>
            <a:ext cx="268836" cy="260227"/>
            <a:chOff x="1576388" y="1919288"/>
            <a:chExt cx="1090613" cy="1055688"/>
          </a:xfrm>
        </p:grpSpPr>
        <p:sp>
          <p:nvSpPr>
            <p:cNvPr id="347" name="Google Shape;347;p1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1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50" name="Google Shape;350;p16"/>
          <p:cNvGrpSpPr/>
          <p:nvPr/>
        </p:nvGrpSpPr>
        <p:grpSpPr>
          <a:xfrm>
            <a:off x="7805953" y="2766970"/>
            <a:ext cx="268836" cy="260227"/>
            <a:chOff x="1576388" y="1919288"/>
            <a:chExt cx="1090613" cy="1055688"/>
          </a:xfrm>
        </p:grpSpPr>
        <p:sp>
          <p:nvSpPr>
            <p:cNvPr id="351" name="Google Shape;351;p16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6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6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17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Учебные курсы</a:t>
            </a:r>
            <a:endParaRPr/>
          </a:p>
        </p:txBody>
      </p:sp>
      <p:graphicFrame>
        <p:nvGraphicFramePr>
          <p:cNvPr id="359" name="Google Shape;359;p17"/>
          <p:cNvGraphicFramePr/>
          <p:nvPr/>
        </p:nvGraphicFramePr>
        <p:xfrm>
          <a:off x="497610" y="174814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{DD6B395F-A0FF-42A0-BF03-6B5A85150974}</a:tableStyleId>
              </a:tblPr>
              <a:tblGrid>
                <a:gridCol w="2244675"/>
                <a:gridCol w="1320725"/>
                <a:gridCol w="1526275"/>
                <a:gridCol w="1526275"/>
                <a:gridCol w="1526275"/>
                <a:gridCol w="1526275"/>
                <a:gridCol w="1526275"/>
              </a:tblGrid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ПРЕДЛОЖЕНИЯ КУРСА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2012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В 2012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А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В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ЛЕТО С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8787"/>
                        </a:buClr>
                        <a:buSzPts val="1100"/>
                        <a:buFont typeface="Arial"/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ПРОМЫШЛЕННОСТЬ И ИННОВАЦИИ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СИСТЕМНОЕ МЫШЛЕНИЕ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1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ПЕРЕДОВЫЕ ИДЕИ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ПРЕДПРИНИМАТЕЛЬСКИЙ БИЗНЕС-ПЛАН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РЕЗУЛЬТАТЫ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ПРЕДПРИНИМАТЕЛЬСТВО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ФИНАНСЫ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КОМПЛЕКС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ПРИНЦИПЫ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II / III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360" name="Google Shape;360;p17"/>
          <p:cNvSpPr/>
          <p:nvPr/>
        </p:nvSpPr>
        <p:spPr>
          <a:xfrm>
            <a:off x="497600" y="1020725"/>
            <a:ext cx="11196900" cy="530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2012/2013 учебный год</a:t>
            </a:r>
            <a:endParaRPr/>
          </a:p>
        </p:txBody>
      </p:sp>
      <p:grpSp>
        <p:nvGrpSpPr>
          <p:cNvPr id="361" name="Google Shape;361;p17"/>
          <p:cNvGrpSpPr/>
          <p:nvPr/>
        </p:nvGrpSpPr>
        <p:grpSpPr>
          <a:xfrm>
            <a:off x="9425341" y="5549115"/>
            <a:ext cx="268836" cy="260227"/>
            <a:chOff x="1576388" y="1919288"/>
            <a:chExt cx="1090613" cy="1055688"/>
          </a:xfrm>
        </p:grpSpPr>
        <p:sp>
          <p:nvSpPr>
            <p:cNvPr id="362" name="Google Shape;362;p1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1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65" name="Google Shape;365;p17"/>
          <p:cNvGrpSpPr/>
          <p:nvPr/>
        </p:nvGrpSpPr>
        <p:grpSpPr>
          <a:xfrm>
            <a:off x="9470966" y="5940415"/>
            <a:ext cx="268836" cy="260227"/>
            <a:chOff x="1576388" y="1919288"/>
            <a:chExt cx="1090613" cy="1055688"/>
          </a:xfrm>
        </p:grpSpPr>
        <p:sp>
          <p:nvSpPr>
            <p:cNvPr id="366" name="Google Shape;366;p1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1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1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69" name="Google Shape;369;p17"/>
          <p:cNvGrpSpPr/>
          <p:nvPr/>
        </p:nvGrpSpPr>
        <p:grpSpPr>
          <a:xfrm>
            <a:off x="9739806" y="5549121"/>
            <a:ext cx="268836" cy="260227"/>
            <a:chOff x="1576388" y="1919288"/>
            <a:chExt cx="1090613" cy="1055688"/>
          </a:xfrm>
        </p:grpSpPr>
        <p:sp>
          <p:nvSpPr>
            <p:cNvPr id="370" name="Google Shape;370;p1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1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1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3" name="Google Shape;373;p17"/>
          <p:cNvGrpSpPr/>
          <p:nvPr/>
        </p:nvGrpSpPr>
        <p:grpSpPr>
          <a:xfrm>
            <a:off x="9812806" y="5940435"/>
            <a:ext cx="268836" cy="260227"/>
            <a:chOff x="1576388" y="1919288"/>
            <a:chExt cx="1090613" cy="1055688"/>
          </a:xfrm>
        </p:grpSpPr>
        <p:sp>
          <p:nvSpPr>
            <p:cNvPr id="374" name="Google Shape;374;p1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1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1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7" name="Google Shape;377;p17"/>
          <p:cNvGrpSpPr/>
          <p:nvPr/>
        </p:nvGrpSpPr>
        <p:grpSpPr>
          <a:xfrm>
            <a:off x="9110891" y="5549115"/>
            <a:ext cx="268836" cy="260227"/>
            <a:chOff x="1576388" y="1919288"/>
            <a:chExt cx="1090613" cy="1055688"/>
          </a:xfrm>
        </p:grpSpPr>
        <p:sp>
          <p:nvSpPr>
            <p:cNvPr id="378" name="Google Shape;378;p1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1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1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1" name="Google Shape;381;p17"/>
          <p:cNvGrpSpPr/>
          <p:nvPr/>
        </p:nvGrpSpPr>
        <p:grpSpPr>
          <a:xfrm>
            <a:off x="9129141" y="5940415"/>
            <a:ext cx="268836" cy="260227"/>
            <a:chOff x="1576388" y="1919288"/>
            <a:chExt cx="1090613" cy="1055688"/>
          </a:xfrm>
        </p:grpSpPr>
        <p:sp>
          <p:nvSpPr>
            <p:cNvPr id="382" name="Google Shape;382;p1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1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1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5" name="Google Shape;385;p17"/>
          <p:cNvGrpSpPr/>
          <p:nvPr/>
        </p:nvGrpSpPr>
        <p:grpSpPr>
          <a:xfrm>
            <a:off x="8787320" y="5549135"/>
            <a:ext cx="268836" cy="260227"/>
            <a:chOff x="1576388" y="1919288"/>
            <a:chExt cx="1090613" cy="1055688"/>
          </a:xfrm>
        </p:grpSpPr>
        <p:sp>
          <p:nvSpPr>
            <p:cNvPr id="386" name="Google Shape;386;p1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1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1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9" name="Google Shape;389;p17"/>
          <p:cNvGrpSpPr/>
          <p:nvPr/>
        </p:nvGrpSpPr>
        <p:grpSpPr>
          <a:xfrm>
            <a:off x="8787320" y="5940435"/>
            <a:ext cx="268836" cy="260227"/>
            <a:chOff x="1576388" y="1919288"/>
            <a:chExt cx="1090613" cy="1055688"/>
          </a:xfrm>
        </p:grpSpPr>
        <p:sp>
          <p:nvSpPr>
            <p:cNvPr id="390" name="Google Shape;390;p1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1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1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3" name="Google Shape;393;p17"/>
          <p:cNvGrpSpPr/>
          <p:nvPr/>
        </p:nvGrpSpPr>
        <p:grpSpPr>
          <a:xfrm>
            <a:off x="9311345" y="2375670"/>
            <a:ext cx="268836" cy="260227"/>
            <a:chOff x="1576388" y="1919288"/>
            <a:chExt cx="1090613" cy="1055688"/>
          </a:xfrm>
        </p:grpSpPr>
        <p:sp>
          <p:nvSpPr>
            <p:cNvPr id="394" name="Google Shape;394;p1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1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1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7" name="Google Shape;397;p17"/>
          <p:cNvGrpSpPr/>
          <p:nvPr/>
        </p:nvGrpSpPr>
        <p:grpSpPr>
          <a:xfrm>
            <a:off x="9311345" y="2766970"/>
            <a:ext cx="268836" cy="260227"/>
            <a:chOff x="1576388" y="1919288"/>
            <a:chExt cx="1090613" cy="1055688"/>
          </a:xfrm>
        </p:grpSpPr>
        <p:sp>
          <p:nvSpPr>
            <p:cNvPr id="398" name="Google Shape;398;p17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17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17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18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Учебные курсы</a:t>
            </a:r>
            <a:endParaRPr/>
          </a:p>
        </p:txBody>
      </p:sp>
      <p:graphicFrame>
        <p:nvGraphicFramePr>
          <p:cNvPr id="406" name="Google Shape;406;p18"/>
          <p:cNvGraphicFramePr/>
          <p:nvPr/>
        </p:nvGraphicFramePr>
        <p:xfrm>
          <a:off x="497610" y="174814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{DD6B395F-A0FF-42A0-BF03-6B5A85150974}</a:tableStyleId>
              </a:tblPr>
              <a:tblGrid>
                <a:gridCol w="2188625"/>
                <a:gridCol w="1376775"/>
                <a:gridCol w="1526275"/>
                <a:gridCol w="1526275"/>
                <a:gridCol w="1526275"/>
                <a:gridCol w="1526275"/>
                <a:gridCol w="1526275"/>
              </a:tblGrid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ПРЕДЛОЖЕНИЯ КУРСА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2012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В 2012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А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В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ЛЕТО С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8787"/>
                        </a:buClr>
                        <a:buSzPts val="1100"/>
                        <a:buFont typeface="Arial"/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ПРОМЫШЛЕННОСТЬ И ИННОВАЦИИ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СИСТЕМНОЕ МЫШЛЕНИЕ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1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ПЕРЕДОВЫЕ ИДЕИ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ПРЕДПРИНИМАТЕЛЬСКИЙ БИЗНЕС-ПЛАН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РЕЗУЛЬТАТЫ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ПРЕДПРИНИМАТЕЛЬСТВО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ФИНАНСЫ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КОМПЛЕКС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ПРИНЦИПЫ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II / III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407" name="Google Shape;407;p18"/>
          <p:cNvSpPr/>
          <p:nvPr/>
        </p:nvSpPr>
        <p:spPr>
          <a:xfrm>
            <a:off x="497600" y="996200"/>
            <a:ext cx="11196900" cy="65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2012/2013 учебный год</a:t>
            </a:r>
            <a:endParaRPr/>
          </a:p>
        </p:txBody>
      </p:sp>
      <p:grpSp>
        <p:nvGrpSpPr>
          <p:cNvPr id="408" name="Google Shape;408;p18"/>
          <p:cNvGrpSpPr/>
          <p:nvPr/>
        </p:nvGrpSpPr>
        <p:grpSpPr>
          <a:xfrm>
            <a:off x="10932889" y="2987253"/>
            <a:ext cx="268838" cy="260228"/>
            <a:chOff x="1576388" y="1919288"/>
            <a:chExt cx="1090613" cy="1055688"/>
          </a:xfrm>
        </p:grpSpPr>
        <p:sp>
          <p:nvSpPr>
            <p:cNvPr id="409" name="Google Shape;409;p1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1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1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2" name="Google Shape;412;p18"/>
          <p:cNvGrpSpPr/>
          <p:nvPr/>
        </p:nvGrpSpPr>
        <p:grpSpPr>
          <a:xfrm>
            <a:off x="10935123" y="3384676"/>
            <a:ext cx="268836" cy="260227"/>
            <a:chOff x="1576388" y="1919288"/>
            <a:chExt cx="1090613" cy="1055688"/>
          </a:xfrm>
        </p:grpSpPr>
        <p:sp>
          <p:nvSpPr>
            <p:cNvPr id="413" name="Google Shape;413;p1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1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1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6" name="Google Shape;416;p18"/>
          <p:cNvGrpSpPr/>
          <p:nvPr/>
        </p:nvGrpSpPr>
        <p:grpSpPr>
          <a:xfrm>
            <a:off x="10798469" y="6138560"/>
            <a:ext cx="268836" cy="260227"/>
            <a:chOff x="1576388" y="1919288"/>
            <a:chExt cx="1090613" cy="1055688"/>
          </a:xfrm>
        </p:grpSpPr>
        <p:sp>
          <p:nvSpPr>
            <p:cNvPr id="417" name="Google Shape;417;p1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1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1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0" name="Google Shape;420;p18"/>
          <p:cNvGrpSpPr/>
          <p:nvPr/>
        </p:nvGrpSpPr>
        <p:grpSpPr>
          <a:xfrm>
            <a:off x="10647739" y="2987253"/>
            <a:ext cx="268838" cy="260228"/>
            <a:chOff x="1576388" y="1919288"/>
            <a:chExt cx="1090613" cy="1055688"/>
          </a:xfrm>
        </p:grpSpPr>
        <p:sp>
          <p:nvSpPr>
            <p:cNvPr id="421" name="Google Shape;421;p1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" name="Google Shape;422;p1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1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4" name="Google Shape;424;p18"/>
          <p:cNvGrpSpPr/>
          <p:nvPr/>
        </p:nvGrpSpPr>
        <p:grpSpPr>
          <a:xfrm>
            <a:off x="10648861" y="3384676"/>
            <a:ext cx="268836" cy="260227"/>
            <a:chOff x="1576388" y="1919288"/>
            <a:chExt cx="1090613" cy="1055688"/>
          </a:xfrm>
        </p:grpSpPr>
        <p:sp>
          <p:nvSpPr>
            <p:cNvPr id="425" name="Google Shape;425;p1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1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1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8" name="Google Shape;428;p18"/>
          <p:cNvGrpSpPr/>
          <p:nvPr/>
        </p:nvGrpSpPr>
        <p:grpSpPr>
          <a:xfrm>
            <a:off x="10346856" y="2987448"/>
            <a:ext cx="268838" cy="260228"/>
            <a:chOff x="1576388" y="1919288"/>
            <a:chExt cx="1090613" cy="1055688"/>
          </a:xfrm>
        </p:grpSpPr>
        <p:sp>
          <p:nvSpPr>
            <p:cNvPr id="429" name="Google Shape;429;p1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1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1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2" name="Google Shape;432;p18"/>
          <p:cNvGrpSpPr/>
          <p:nvPr/>
        </p:nvGrpSpPr>
        <p:grpSpPr>
          <a:xfrm>
            <a:off x="10362578" y="3384671"/>
            <a:ext cx="268836" cy="260227"/>
            <a:chOff x="1576388" y="1919288"/>
            <a:chExt cx="1090613" cy="1055688"/>
          </a:xfrm>
        </p:grpSpPr>
        <p:sp>
          <p:nvSpPr>
            <p:cNvPr id="433" name="Google Shape;433;p1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1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1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6" name="Google Shape;436;p18"/>
          <p:cNvGrpSpPr/>
          <p:nvPr/>
        </p:nvGrpSpPr>
        <p:grpSpPr>
          <a:xfrm>
            <a:off x="11222509" y="2987448"/>
            <a:ext cx="268838" cy="260228"/>
            <a:chOff x="1576388" y="1919288"/>
            <a:chExt cx="1090613" cy="1055688"/>
          </a:xfrm>
        </p:grpSpPr>
        <p:sp>
          <p:nvSpPr>
            <p:cNvPr id="437" name="Google Shape;437;p1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8" name="Google Shape;438;p1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1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0" name="Google Shape;440;p18"/>
          <p:cNvGrpSpPr/>
          <p:nvPr/>
        </p:nvGrpSpPr>
        <p:grpSpPr>
          <a:xfrm>
            <a:off x="11221381" y="3384671"/>
            <a:ext cx="268836" cy="260227"/>
            <a:chOff x="1576388" y="1919288"/>
            <a:chExt cx="1090613" cy="1055688"/>
          </a:xfrm>
        </p:grpSpPr>
        <p:sp>
          <p:nvSpPr>
            <p:cNvPr id="441" name="Google Shape;441;p18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2" name="Google Shape;442;p18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3" name="Google Shape;443;p18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4" name="Google Shape;444;p18"/>
          <p:cNvGrpSpPr/>
          <p:nvPr/>
        </p:nvGrpSpPr>
        <p:grpSpPr>
          <a:xfrm>
            <a:off x="10798470" y="2196122"/>
            <a:ext cx="268838" cy="653928"/>
            <a:chOff x="10798470" y="2196122"/>
            <a:chExt cx="268838" cy="653928"/>
          </a:xfrm>
        </p:grpSpPr>
        <p:grpSp>
          <p:nvGrpSpPr>
            <p:cNvPr id="445" name="Google Shape;445;p18"/>
            <p:cNvGrpSpPr/>
            <p:nvPr/>
          </p:nvGrpSpPr>
          <p:grpSpPr>
            <a:xfrm>
              <a:off x="10798470" y="2196122"/>
              <a:ext cx="268838" cy="260228"/>
              <a:chOff x="1576388" y="1919288"/>
              <a:chExt cx="1090613" cy="1055688"/>
            </a:xfrm>
          </p:grpSpPr>
          <p:sp>
            <p:nvSpPr>
              <p:cNvPr id="446" name="Google Shape;446;p18"/>
              <p:cNvSpPr/>
              <p:nvPr/>
            </p:nvSpPr>
            <p:spPr>
              <a:xfrm>
                <a:off x="1973263" y="2089150"/>
                <a:ext cx="296863" cy="358775"/>
              </a:xfrm>
              <a:custGeom>
                <a:rect b="b" l="l" r="r" t="t"/>
                <a:pathLst>
                  <a:path extrusionOk="0" h="200" w="160">
                    <a:moveTo>
                      <a:pt x="80" y="200"/>
                    </a:moveTo>
                    <a:cubicBezTo>
                      <a:pt x="125" y="200"/>
                      <a:pt x="160" y="167"/>
                      <a:pt x="160" y="120"/>
                    </a:cubicBezTo>
                    <a:cubicBezTo>
                      <a:pt x="160" y="80"/>
                      <a:pt x="160" y="80"/>
                      <a:pt x="160" y="80"/>
                    </a:cubicBezTo>
                    <a:cubicBezTo>
                      <a:pt x="160" y="32"/>
                      <a:pt x="125" y="0"/>
                      <a:pt x="80" y="0"/>
                    </a:cubicBezTo>
                    <a:cubicBezTo>
                      <a:pt x="35" y="0"/>
                      <a:pt x="0" y="32"/>
                      <a:pt x="0" y="8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67"/>
                      <a:pt x="35" y="200"/>
                      <a:pt x="80" y="200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7" name="Google Shape;447;p18"/>
              <p:cNvSpPr/>
              <p:nvPr/>
            </p:nvSpPr>
            <p:spPr>
              <a:xfrm>
                <a:off x="1824038" y="2520950"/>
                <a:ext cx="595313" cy="287338"/>
              </a:xfrm>
              <a:custGeom>
                <a:rect b="b" l="l" r="r" t="t"/>
                <a:pathLst>
                  <a:path extrusionOk="0" h="160" w="320">
                    <a:moveTo>
                      <a:pt x="320" y="160"/>
                    </a:moveTo>
                    <a:cubicBezTo>
                      <a:pt x="320" y="93"/>
                      <a:pt x="320" y="93"/>
                      <a:pt x="320" y="93"/>
                    </a:cubicBezTo>
                    <a:cubicBezTo>
                      <a:pt x="320" y="33"/>
                      <a:pt x="214" y="0"/>
                      <a:pt x="160" y="0"/>
                    </a:cubicBezTo>
                    <a:cubicBezTo>
                      <a:pt x="106" y="0"/>
                      <a:pt x="0" y="33"/>
                      <a:pt x="0" y="93"/>
                    </a:cubicBezTo>
                    <a:cubicBezTo>
                      <a:pt x="0" y="160"/>
                      <a:pt x="0" y="160"/>
                      <a:pt x="0" y="160"/>
                    </a:cubicBez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8" name="Google Shape;448;p18"/>
              <p:cNvSpPr/>
              <p:nvPr/>
            </p:nvSpPr>
            <p:spPr>
              <a:xfrm>
                <a:off x="1576388" y="1919288"/>
                <a:ext cx="1090613" cy="1055688"/>
              </a:xfrm>
              <a:prstGeom prst="ellipse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49" name="Google Shape;449;p18"/>
            <p:cNvGrpSpPr/>
            <p:nvPr/>
          </p:nvGrpSpPr>
          <p:grpSpPr>
            <a:xfrm>
              <a:off x="10798470" y="2589822"/>
              <a:ext cx="268838" cy="260228"/>
              <a:chOff x="1576388" y="1919288"/>
              <a:chExt cx="1090613" cy="1055688"/>
            </a:xfrm>
          </p:grpSpPr>
          <p:sp>
            <p:nvSpPr>
              <p:cNvPr id="450" name="Google Shape;450;p18"/>
              <p:cNvSpPr/>
              <p:nvPr/>
            </p:nvSpPr>
            <p:spPr>
              <a:xfrm>
                <a:off x="1973263" y="2089150"/>
                <a:ext cx="296863" cy="358775"/>
              </a:xfrm>
              <a:custGeom>
                <a:rect b="b" l="l" r="r" t="t"/>
                <a:pathLst>
                  <a:path extrusionOk="0" h="200" w="160">
                    <a:moveTo>
                      <a:pt x="80" y="200"/>
                    </a:moveTo>
                    <a:cubicBezTo>
                      <a:pt x="125" y="200"/>
                      <a:pt x="160" y="167"/>
                      <a:pt x="160" y="120"/>
                    </a:cubicBezTo>
                    <a:cubicBezTo>
                      <a:pt x="160" y="80"/>
                      <a:pt x="160" y="80"/>
                      <a:pt x="160" y="80"/>
                    </a:cubicBezTo>
                    <a:cubicBezTo>
                      <a:pt x="160" y="32"/>
                      <a:pt x="125" y="0"/>
                      <a:pt x="80" y="0"/>
                    </a:cubicBezTo>
                    <a:cubicBezTo>
                      <a:pt x="35" y="0"/>
                      <a:pt x="0" y="32"/>
                      <a:pt x="0" y="8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67"/>
                      <a:pt x="35" y="200"/>
                      <a:pt x="80" y="200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1" name="Google Shape;451;p18"/>
              <p:cNvSpPr/>
              <p:nvPr/>
            </p:nvSpPr>
            <p:spPr>
              <a:xfrm>
                <a:off x="1824038" y="2520950"/>
                <a:ext cx="595313" cy="287338"/>
              </a:xfrm>
              <a:custGeom>
                <a:rect b="b" l="l" r="r" t="t"/>
                <a:pathLst>
                  <a:path extrusionOk="0" h="160" w="320">
                    <a:moveTo>
                      <a:pt x="320" y="160"/>
                    </a:moveTo>
                    <a:cubicBezTo>
                      <a:pt x="320" y="93"/>
                      <a:pt x="320" y="93"/>
                      <a:pt x="320" y="93"/>
                    </a:cubicBezTo>
                    <a:cubicBezTo>
                      <a:pt x="320" y="33"/>
                      <a:pt x="214" y="0"/>
                      <a:pt x="160" y="0"/>
                    </a:cubicBezTo>
                    <a:cubicBezTo>
                      <a:pt x="106" y="0"/>
                      <a:pt x="0" y="33"/>
                      <a:pt x="0" y="93"/>
                    </a:cubicBezTo>
                    <a:cubicBezTo>
                      <a:pt x="0" y="160"/>
                      <a:pt x="0" y="160"/>
                      <a:pt x="0" y="160"/>
                    </a:cubicBez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2" name="Google Shape;452;p18"/>
              <p:cNvSpPr/>
              <p:nvPr/>
            </p:nvSpPr>
            <p:spPr>
              <a:xfrm>
                <a:off x="1576388" y="1919288"/>
                <a:ext cx="1090613" cy="1055688"/>
              </a:xfrm>
              <a:prstGeom prst="ellipse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19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Выбор и реализация программы</a:t>
            </a:r>
            <a:endParaRPr/>
          </a:p>
        </p:txBody>
      </p:sp>
      <p:pic>
        <p:nvPicPr>
          <p:cNvPr descr="Screen Shot 2013-06-25 at 1.59.49 PM.png" id="458" name="Google Shape;458;p19"/>
          <p:cNvPicPr preferRelativeResize="0"/>
          <p:nvPr/>
        </p:nvPicPr>
        <p:blipFill rotWithShape="1">
          <a:blip r:embed="rId3">
            <a:alphaModFix/>
          </a:blip>
          <a:srcRect b="0" l="-34" r="-232" t="0"/>
          <a:stretch/>
        </p:blipFill>
        <p:spPr>
          <a:xfrm>
            <a:off x="1967776" y="1351611"/>
            <a:ext cx="8256448" cy="49695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5"/>
          <p:cNvPicPr preferRelativeResize="0"/>
          <p:nvPr/>
        </p:nvPicPr>
        <p:blipFill rotWithShape="1">
          <a:blip r:embed="rId3">
            <a:alphaModFix/>
          </a:blip>
          <a:srcRect b="15262" l="-1" r="-1" t="5231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74901"/>
            </a:schemeClr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cap="none" i="0" strike="noStrike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5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Чем знаменит Университет штата Аризона?</a:t>
            </a:r>
            <a:endParaRPr/>
          </a:p>
        </p:txBody>
      </p:sp>
      <p:pic>
        <p:nvPicPr>
          <p:cNvPr id="103" name="Google Shape;103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79985" y="1806690"/>
            <a:ext cx="3232029" cy="38995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20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4" name="Google Shape;464;p20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Выбор и реализация программы</a:t>
            </a:r>
            <a:endParaRPr/>
          </a:p>
        </p:txBody>
      </p:sp>
      <p:grpSp>
        <p:nvGrpSpPr>
          <p:cNvPr id="465" name="Google Shape;465;p20"/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466" name="Google Shape;466;p20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7" name="Google Shape;467;p20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8" name="Google Shape;468;p20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9" name="Google Shape;469;p20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0" name="Google Shape;470;p20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1" name="Google Shape;471;p20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72" name="Google Shape;472;p20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473" name="Google Shape;473;p20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474" name="Google Shape;474;p20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sp>
        <p:nvSpPr>
          <p:cNvPr id="475" name="Google Shape;475;p20"/>
          <p:cNvSpPr txBox="1"/>
          <p:nvPr/>
        </p:nvSpPr>
        <p:spPr>
          <a:xfrm>
            <a:off x="10260025" y="314350"/>
            <a:ext cx="1797300" cy="3051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ДЕЯТЕЛЬНОСТЬ</a:t>
            </a:r>
            <a:endParaRPr/>
          </a:p>
        </p:txBody>
      </p:sp>
      <p:grpSp>
        <p:nvGrpSpPr>
          <p:cNvPr id="476" name="Google Shape;476;p20"/>
          <p:cNvGrpSpPr/>
          <p:nvPr/>
        </p:nvGrpSpPr>
        <p:grpSpPr>
          <a:xfrm>
            <a:off x="501628" y="1292375"/>
            <a:ext cx="3695748" cy="3066304"/>
            <a:chOff x="501628" y="1292375"/>
            <a:chExt cx="3695748" cy="3066304"/>
          </a:xfrm>
        </p:grpSpPr>
        <p:sp>
          <p:nvSpPr>
            <p:cNvPr id="477" name="Google Shape;477;p20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7843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8" name="Google Shape;478;p20"/>
            <p:cNvSpPr txBox="1"/>
            <p:nvPr/>
          </p:nvSpPr>
          <p:spPr>
            <a:xfrm>
              <a:off x="501628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195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/>
            </a:p>
          </p:txBody>
        </p:sp>
        <p:sp>
          <p:nvSpPr>
            <p:cNvPr id="479" name="Google Shape;479;p20"/>
            <p:cNvSpPr txBox="1"/>
            <p:nvPr/>
          </p:nvSpPr>
          <p:spPr>
            <a:xfrm>
              <a:off x="1559102" y="2360903"/>
              <a:ext cx="2638274" cy="1311951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20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Запишите каждую </a:t>
              </a:r>
              <a:br>
                <a:rPr altLang="ru-RU" b="0" i="0" lang="ru-RU" strike="noStrike" sz="20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altLang="ru-RU" b="0" i="0" lang="ru-RU" strike="noStrike" sz="20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задачу / точку принятия решения на стикере</a:t>
              </a:r>
              <a:endParaRPr/>
            </a:p>
          </p:txBody>
        </p:sp>
      </p:grpSp>
      <p:grpSp>
        <p:nvGrpSpPr>
          <p:cNvPr id="480" name="Google Shape;480;p20"/>
          <p:cNvGrpSpPr/>
          <p:nvPr/>
        </p:nvGrpSpPr>
        <p:grpSpPr>
          <a:xfrm>
            <a:off x="4330621" y="1292375"/>
            <a:ext cx="3682829" cy="3066304"/>
            <a:chOff x="4330621" y="1292375"/>
            <a:chExt cx="3682829" cy="3066304"/>
          </a:xfrm>
        </p:grpSpPr>
        <p:sp>
          <p:nvSpPr>
            <p:cNvPr id="481" name="Google Shape;481;p20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rgbClr val="6AD8E8">
                    <a:alpha val="67843"/>
                  </a:srgbClr>
                </a:gs>
                <a:gs pos="100000">
                  <a:srgbClr val="6AD8E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2" name="Google Shape;482;p20"/>
            <p:cNvSpPr txBox="1"/>
            <p:nvPr/>
          </p:nvSpPr>
          <p:spPr>
            <a:xfrm>
              <a:off x="4330621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195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/>
            </a:p>
          </p:txBody>
        </p:sp>
        <p:sp>
          <p:nvSpPr>
            <p:cNvPr id="483" name="Google Shape;483;p20"/>
            <p:cNvSpPr txBox="1"/>
            <p:nvPr/>
          </p:nvSpPr>
          <p:spPr>
            <a:xfrm>
              <a:off x="5683950" y="1879750"/>
              <a:ext cx="2329500" cy="18699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20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Разложите стикеры на "плавательных дорожках" по зонам ответственности</a:t>
              </a:r>
              <a:endParaRPr/>
            </a:p>
          </p:txBody>
        </p:sp>
      </p:grpSp>
      <p:grpSp>
        <p:nvGrpSpPr>
          <p:cNvPr id="484" name="Google Shape;484;p20"/>
          <p:cNvGrpSpPr/>
          <p:nvPr/>
        </p:nvGrpSpPr>
        <p:grpSpPr>
          <a:xfrm>
            <a:off x="7922495" y="1292375"/>
            <a:ext cx="3706080" cy="3066304"/>
            <a:chOff x="7922495" y="1292375"/>
            <a:chExt cx="3706080" cy="3066304"/>
          </a:xfrm>
        </p:grpSpPr>
        <p:sp>
          <p:nvSpPr>
            <p:cNvPr id="485" name="Google Shape;485;p20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rgbClr val="FE9D79">
                    <a:alpha val="67843"/>
                  </a:srgbClr>
                </a:gs>
                <a:gs pos="99000">
                  <a:srgbClr val="FE9D79">
                    <a:alpha val="0"/>
                  </a:srgbClr>
                </a:gs>
                <a:gs pos="100000">
                  <a:srgbClr val="FE9D79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6" name="Google Shape;486;p20"/>
            <p:cNvSpPr txBox="1"/>
            <p:nvPr/>
          </p:nvSpPr>
          <p:spPr>
            <a:xfrm>
              <a:off x="7922495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195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/>
            </a:p>
          </p:txBody>
        </p:sp>
        <p:sp>
          <p:nvSpPr>
            <p:cNvPr id="487" name="Google Shape;487;p20"/>
            <p:cNvSpPr txBox="1"/>
            <p:nvPr/>
          </p:nvSpPr>
          <p:spPr>
            <a:xfrm>
              <a:off x="9336575" y="2225625"/>
              <a:ext cx="2292000" cy="11421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20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Создайте схему, определяющую порядок задач</a:t>
              </a:r>
              <a:endParaRPr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21"/>
          <p:cNvSpPr txBox="1"/>
          <p:nvPr>
            <p:ph type="title"/>
          </p:nvPr>
        </p:nvSpPr>
        <p:spPr>
          <a:xfrm>
            <a:off x="453922" y="195005"/>
            <a:ext cx="11284157" cy="59327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ctr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altLang="ru-RU" b="0" i="0" lang="ru-RU" strike="noStrike" sz="2400" u="none">
                <a:latin typeface="Arial"/>
                <a:ea typeface="Arial"/>
                <a:cs typeface="Arial"/>
                <a:sym typeface="Arial"/>
              </a:rPr>
              <a:t>Разработка курсов</a:t>
            </a:r>
            <a:endParaRPr/>
          </a:p>
        </p:txBody>
      </p:sp>
      <p:pic>
        <p:nvPicPr>
          <p:cNvPr id="493" name="Google Shape;49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00354" y="1561961"/>
            <a:ext cx="3263354" cy="5296039"/>
          </a:xfrm>
          <a:prstGeom prst="rect">
            <a:avLst/>
          </a:prstGeom>
          <a:noFill/>
          <a:ln>
            <a:noFill/>
          </a:ln>
        </p:spPr>
      </p:pic>
      <p:sp>
        <p:nvSpPr>
          <p:cNvPr id="494" name="Google Shape;494;p21"/>
          <p:cNvSpPr txBox="1"/>
          <p:nvPr/>
        </p:nvSpPr>
        <p:spPr>
          <a:xfrm>
            <a:off x="4293838" y="878413"/>
            <a:ext cx="3091200" cy="5934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Специалисты в области коммуникации</a:t>
            </a:r>
            <a:endParaRPr/>
          </a:p>
        </p:txBody>
      </p:sp>
      <p:sp>
        <p:nvSpPr>
          <p:cNvPr id="495" name="Google Shape;495;p21"/>
          <p:cNvSpPr txBox="1"/>
          <p:nvPr/>
        </p:nvSpPr>
        <p:spPr>
          <a:xfrm>
            <a:off x="7238225" y="1053000"/>
            <a:ext cx="1530600" cy="4233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Наставники</a:t>
            </a:r>
            <a:endParaRPr/>
          </a:p>
        </p:txBody>
      </p:sp>
      <p:sp>
        <p:nvSpPr>
          <p:cNvPr id="496" name="Google Shape;496;p21"/>
          <p:cNvSpPr txBox="1"/>
          <p:nvPr/>
        </p:nvSpPr>
        <p:spPr>
          <a:xfrm>
            <a:off x="8909738" y="1813170"/>
            <a:ext cx="1269900" cy="3357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Строители</a:t>
            </a:r>
            <a:endParaRPr/>
          </a:p>
        </p:txBody>
      </p:sp>
      <p:sp>
        <p:nvSpPr>
          <p:cNvPr id="497" name="Google Shape;497;p21"/>
          <p:cNvSpPr txBox="1"/>
          <p:nvPr/>
        </p:nvSpPr>
        <p:spPr>
          <a:xfrm>
            <a:off x="9381423" y="2650294"/>
            <a:ext cx="1754700" cy="3357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Исследователи</a:t>
            </a:r>
            <a:endParaRPr/>
          </a:p>
        </p:txBody>
      </p:sp>
      <p:sp>
        <p:nvSpPr>
          <p:cNvPr id="498" name="Google Shape;498;p21"/>
          <p:cNvSpPr txBox="1"/>
          <p:nvPr/>
        </p:nvSpPr>
        <p:spPr>
          <a:xfrm>
            <a:off x="9070783" y="3487418"/>
            <a:ext cx="2376004" cy="335615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Менеджеры проектов</a:t>
            </a:r>
            <a:endParaRPr/>
          </a:p>
        </p:txBody>
      </p:sp>
      <p:sp>
        <p:nvSpPr>
          <p:cNvPr id="499" name="Google Shape;499;p21"/>
          <p:cNvSpPr txBox="1"/>
          <p:nvPr/>
        </p:nvSpPr>
        <p:spPr>
          <a:xfrm>
            <a:off x="8765707" y="4335635"/>
            <a:ext cx="1951717" cy="335615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Служба спасения</a:t>
            </a:r>
            <a:endParaRPr/>
          </a:p>
        </p:txBody>
      </p:sp>
      <p:sp>
        <p:nvSpPr>
          <p:cNvPr id="500" name="Google Shape;500;p21"/>
          <p:cNvSpPr txBox="1"/>
          <p:nvPr/>
        </p:nvSpPr>
        <p:spPr>
          <a:xfrm>
            <a:off x="8931140" y="5156354"/>
            <a:ext cx="1227093" cy="335615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Оценщики</a:t>
            </a:r>
            <a:endParaRPr/>
          </a:p>
        </p:txBody>
      </p:sp>
      <p:sp>
        <p:nvSpPr>
          <p:cNvPr id="501" name="Google Shape;501;p21"/>
          <p:cNvSpPr txBox="1"/>
          <p:nvPr/>
        </p:nvSpPr>
        <p:spPr>
          <a:xfrm>
            <a:off x="5311802" y="1655270"/>
            <a:ext cx="1360500" cy="3357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Мыслители</a:t>
            </a:r>
            <a:endParaRPr/>
          </a:p>
        </p:txBody>
      </p:sp>
      <p:sp>
        <p:nvSpPr>
          <p:cNvPr id="502" name="Google Shape;502;p21"/>
          <p:cNvSpPr txBox="1"/>
          <p:nvPr/>
        </p:nvSpPr>
        <p:spPr>
          <a:xfrm>
            <a:off x="5176628" y="2650344"/>
            <a:ext cx="1325617" cy="335615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Дизайнеры</a:t>
            </a:r>
            <a:endParaRPr/>
          </a:p>
        </p:txBody>
      </p:sp>
      <p:sp>
        <p:nvSpPr>
          <p:cNvPr id="503" name="Google Shape;503;p21"/>
          <p:cNvSpPr txBox="1"/>
          <p:nvPr/>
        </p:nvSpPr>
        <p:spPr>
          <a:xfrm>
            <a:off x="4424675" y="3391975"/>
            <a:ext cx="1754700" cy="5934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Эксперты по отношениям</a:t>
            </a:r>
            <a:endParaRPr/>
          </a:p>
        </p:txBody>
      </p:sp>
      <p:sp>
        <p:nvSpPr>
          <p:cNvPr id="504" name="Google Shape;504;p21"/>
          <p:cNvSpPr txBox="1"/>
          <p:nvPr/>
        </p:nvSpPr>
        <p:spPr>
          <a:xfrm>
            <a:off x="3694350" y="4325463"/>
            <a:ext cx="2106000" cy="5934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Специалисты по анализу данных</a:t>
            </a:r>
            <a:endParaRPr/>
          </a:p>
        </p:txBody>
      </p:sp>
      <p:sp>
        <p:nvSpPr>
          <p:cNvPr id="505" name="Google Shape;505;p21"/>
          <p:cNvSpPr txBox="1"/>
          <p:nvPr/>
        </p:nvSpPr>
        <p:spPr>
          <a:xfrm>
            <a:off x="4201850" y="5258950"/>
            <a:ext cx="1530600" cy="3207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Супергерои</a:t>
            </a:r>
            <a:endParaRPr/>
          </a:p>
        </p:txBody>
      </p:sp>
      <p:pic>
        <p:nvPicPr>
          <p:cNvPr id="506" name="Google Shape;506;p21"/>
          <p:cNvPicPr preferRelativeResize="0"/>
          <p:nvPr/>
        </p:nvPicPr>
        <p:blipFill rotWithShape="1">
          <a:blip r:embed="rId4">
            <a:alphaModFix/>
          </a:blip>
          <a:srcRect b="41707" l="28830" r="31340" t="0"/>
          <a:stretch/>
        </p:blipFill>
        <p:spPr>
          <a:xfrm>
            <a:off x="436532" y="1181247"/>
            <a:ext cx="3091097" cy="923672"/>
          </a:xfrm>
          <a:prstGeom prst="rect">
            <a:avLst/>
          </a:prstGeom>
          <a:noFill/>
          <a:ln>
            <a:noFill/>
          </a:ln>
        </p:spPr>
      </p:pic>
      <p:sp>
        <p:nvSpPr>
          <p:cNvPr id="507" name="Google Shape;507;p21"/>
          <p:cNvSpPr txBox="1"/>
          <p:nvPr/>
        </p:nvSpPr>
        <p:spPr>
          <a:xfrm>
            <a:off x="589475" y="2216088"/>
            <a:ext cx="3835200" cy="22986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2800" u="non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РАЗРАБОТЧИКИ УЧЕБНЫХ ПРОГРАММ</a:t>
            </a:r>
            <a:endParaRPr/>
          </a:p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2800" u="non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УНИВЕРСИТЕТА ШТАТА АРИЗОНА</a:t>
            </a:r>
            <a:endParaRPr/>
          </a:p>
        </p:txBody>
      </p:sp>
      <p:cxnSp>
        <p:nvCxnSpPr>
          <p:cNvPr id="508" name="Google Shape;508;p21"/>
          <p:cNvCxnSpPr/>
          <p:nvPr/>
        </p:nvCxnSpPr>
        <p:spPr>
          <a:xfrm>
            <a:off x="7764186" y="2151824"/>
            <a:ext cx="0" cy="1673083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type="none" w="sm"/>
            <a:tailEnd len="sm" type="none" w="sm"/>
          </a:ln>
        </p:spPr>
      </p:cxnSp>
      <p:cxnSp>
        <p:nvCxnSpPr>
          <p:cNvPr id="509" name="Google Shape;509;p21"/>
          <p:cNvCxnSpPr/>
          <p:nvPr/>
        </p:nvCxnSpPr>
        <p:spPr>
          <a:xfrm>
            <a:off x="6872993" y="1479068"/>
            <a:ext cx="369011" cy="352238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type="none" w="sm"/>
            <a:tailEnd len="sm" type="none" w="sm"/>
          </a:ln>
        </p:spPr>
      </p:cxnSp>
      <p:cxnSp>
        <p:nvCxnSpPr>
          <p:cNvPr id="510" name="Google Shape;510;p21"/>
          <p:cNvCxnSpPr/>
          <p:nvPr/>
        </p:nvCxnSpPr>
        <p:spPr>
          <a:xfrm flipH="1">
            <a:off x="8456491" y="1979733"/>
            <a:ext cx="441900" cy="2700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type="none" w="sm"/>
            <a:tailEnd len="sm" type="none" w="sm"/>
          </a:ln>
        </p:spPr>
      </p:cxnSp>
      <p:cxnSp>
        <p:nvCxnSpPr>
          <p:cNvPr id="511" name="Google Shape;511;p21"/>
          <p:cNvCxnSpPr/>
          <p:nvPr/>
        </p:nvCxnSpPr>
        <p:spPr>
          <a:xfrm rot="10800000">
            <a:off x="8765723" y="2802694"/>
            <a:ext cx="561300" cy="0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type="none" w="sm"/>
            <a:tailEnd len="sm" type="none" w="sm"/>
          </a:ln>
        </p:spPr>
      </p:cxnSp>
      <p:cxnSp>
        <p:nvCxnSpPr>
          <p:cNvPr id="512" name="Google Shape;512;p21"/>
          <p:cNvCxnSpPr>
            <a:stCxn id="498" idx="1"/>
          </p:cNvCxnSpPr>
          <p:nvPr/>
        </p:nvCxnSpPr>
        <p:spPr>
          <a:xfrm rot="10800000">
            <a:off x="7938283" y="3300625"/>
            <a:ext cx="1132500" cy="354600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type="none" w="sm"/>
            <a:tailEnd len="sm" type="none" w="sm"/>
          </a:ln>
        </p:spPr>
      </p:cxnSp>
      <p:cxnSp>
        <p:nvCxnSpPr>
          <p:cNvPr id="513" name="Google Shape;513;p21"/>
          <p:cNvCxnSpPr/>
          <p:nvPr/>
        </p:nvCxnSpPr>
        <p:spPr>
          <a:xfrm rot="10800000">
            <a:off x="8441504" y="4032634"/>
            <a:ext cx="905560" cy="320777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type="none" w="sm"/>
            <a:tailEnd len="sm" type="none" w="sm"/>
          </a:ln>
        </p:spPr>
      </p:cxnSp>
      <p:cxnSp>
        <p:nvCxnSpPr>
          <p:cNvPr id="514" name="Google Shape;514;p21"/>
          <p:cNvCxnSpPr/>
          <p:nvPr/>
        </p:nvCxnSpPr>
        <p:spPr>
          <a:xfrm rot="10800000">
            <a:off x="8288693" y="4399685"/>
            <a:ext cx="704131" cy="756669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type="none" w="sm"/>
            <a:tailEnd len="sm" type="none" w="sm"/>
          </a:ln>
        </p:spPr>
      </p:cxnSp>
      <p:cxnSp>
        <p:nvCxnSpPr>
          <p:cNvPr id="515" name="Google Shape;515;p21"/>
          <p:cNvCxnSpPr/>
          <p:nvPr/>
        </p:nvCxnSpPr>
        <p:spPr>
          <a:xfrm>
            <a:off x="6659211" y="2006816"/>
            <a:ext cx="533654" cy="245937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type="none" w="sm"/>
            <a:tailEnd len="sm" type="none" w="sm"/>
          </a:ln>
        </p:spPr>
      </p:cxnSp>
      <p:cxnSp>
        <p:nvCxnSpPr>
          <p:cNvPr id="516" name="Google Shape;516;p21"/>
          <p:cNvCxnSpPr/>
          <p:nvPr/>
        </p:nvCxnSpPr>
        <p:spPr>
          <a:xfrm>
            <a:off x="6464764" y="2857942"/>
            <a:ext cx="592734" cy="320712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type="none" w="sm"/>
            <a:tailEnd len="sm" type="none" w="sm"/>
          </a:ln>
        </p:spPr>
      </p:cxnSp>
      <p:cxnSp>
        <p:nvCxnSpPr>
          <p:cNvPr id="517" name="Google Shape;517;p21"/>
          <p:cNvCxnSpPr/>
          <p:nvPr/>
        </p:nvCxnSpPr>
        <p:spPr>
          <a:xfrm flipH="1" rot="10800000">
            <a:off x="5982835" y="3424029"/>
            <a:ext cx="721255" cy="260019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type="none" w="sm"/>
            <a:tailEnd len="sm" type="none" w="sm"/>
          </a:ln>
        </p:spPr>
      </p:cxnSp>
      <p:cxnSp>
        <p:nvCxnSpPr>
          <p:cNvPr id="518" name="Google Shape;518;p21"/>
          <p:cNvCxnSpPr/>
          <p:nvPr/>
        </p:nvCxnSpPr>
        <p:spPr>
          <a:xfrm flipH="1" rot="10800000">
            <a:off x="5702532" y="4261103"/>
            <a:ext cx="579043" cy="268592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type="none" w="sm"/>
            <a:tailEnd len="sm" type="none" w="sm"/>
          </a:ln>
        </p:spPr>
      </p:cxnSp>
      <p:cxnSp>
        <p:nvCxnSpPr>
          <p:cNvPr id="519" name="Google Shape;519;p21"/>
          <p:cNvCxnSpPr/>
          <p:nvPr/>
        </p:nvCxnSpPr>
        <p:spPr>
          <a:xfrm flipH="1" rot="10800000">
            <a:off x="5582300" y="4906409"/>
            <a:ext cx="604269" cy="423216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type="none" w="sm"/>
            <a:tailEnd len="sm" type="none" w="sm"/>
          </a:ln>
        </p:spPr>
      </p:cxnSp>
      <p:cxnSp>
        <p:nvCxnSpPr>
          <p:cNvPr id="520" name="Google Shape;520;p21"/>
          <p:cNvCxnSpPr/>
          <p:nvPr/>
        </p:nvCxnSpPr>
        <p:spPr>
          <a:xfrm>
            <a:off x="7764186" y="1471217"/>
            <a:ext cx="0" cy="226085"/>
          </a:xfrm>
          <a:prstGeom prst="straightConnector1">
            <a:avLst/>
          </a:prstGeom>
          <a:noFill/>
          <a:ln cap="flat" cmpd="sng" w="12700">
            <a:solidFill>
              <a:srgbClr val="757070"/>
            </a:solidFill>
            <a:prstDash val="solid"/>
            <a:miter lim="800000"/>
            <a:headEnd len="sm" type="none" w="sm"/>
            <a:tailEnd len="sm" type="none" w="sm"/>
          </a:ln>
        </p:spPr>
      </p:cxn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22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Начало маркетинговой деятельности</a:t>
            </a:r>
            <a:endParaRPr/>
          </a:p>
        </p:txBody>
      </p:sp>
      <p:sp>
        <p:nvSpPr>
          <p:cNvPr id="526" name="Google Shape;526;p22"/>
          <p:cNvSpPr/>
          <p:nvPr/>
        </p:nvSpPr>
        <p:spPr>
          <a:xfrm>
            <a:off x="3037786" y="1496105"/>
            <a:ext cx="6057900" cy="4786312"/>
          </a:xfrm>
          <a:prstGeom prst="roundRect">
            <a:avLst>
              <a:gd fmla="val 844" name="adj"/>
            </a:avLst>
          </a:prstGeom>
          <a:solidFill>
            <a:srgbClr val="F2F2F2"/>
          </a:solidFill>
          <a:ln cap="flat" cmpd="sng" w="28575">
            <a:solidFill>
              <a:schemeClr val="lt1"/>
            </a:solidFill>
            <a:prstDash val="solid"/>
            <a:miter lim="800000"/>
            <a:headEnd len="sm" type="none" w="sm"/>
            <a:tailEnd len="sm" type="none" w="sm"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7" name="Google Shape;527;p22"/>
          <p:cNvSpPr/>
          <p:nvPr/>
        </p:nvSpPr>
        <p:spPr>
          <a:xfrm>
            <a:off x="3518111" y="2673750"/>
            <a:ext cx="5097251" cy="486078"/>
          </a:xfrm>
          <a:prstGeom prst="roundRect">
            <a:avLst>
              <a:gd fmla="val 844" name="adj"/>
            </a:avLst>
          </a:prstGeom>
          <a:solidFill>
            <a:schemeClr val="lt1"/>
          </a:solidFill>
          <a:ln cap="flat" cmpd="sng" w="12700">
            <a:solidFill>
              <a:schemeClr val="lt2"/>
            </a:solidFill>
            <a:prstDash val="solid"/>
            <a:miter lim="800000"/>
            <a:headEnd len="sm" type="none" w="sm"/>
            <a:tailEnd len="sm" type="none" w="sm"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8" name="Google Shape;528;p22"/>
          <p:cNvSpPr txBox="1"/>
          <p:nvPr/>
        </p:nvSpPr>
        <p:spPr>
          <a:xfrm>
            <a:off x="3518112" y="1714375"/>
            <a:ext cx="3054544" cy="39663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Запросить информацию</a:t>
            </a:r>
            <a:endParaRPr/>
          </a:p>
        </p:txBody>
      </p:sp>
      <p:sp>
        <p:nvSpPr>
          <p:cNvPr id="529" name="Google Shape;529;p22"/>
          <p:cNvSpPr txBox="1"/>
          <p:nvPr/>
        </p:nvSpPr>
        <p:spPr>
          <a:xfrm>
            <a:off x="3518112" y="2143300"/>
            <a:ext cx="3520147" cy="36612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Какая степень вас интересует?</a:t>
            </a:r>
            <a:endParaRPr/>
          </a:p>
        </p:txBody>
      </p:sp>
      <p:sp>
        <p:nvSpPr>
          <p:cNvPr id="530" name="Google Shape;530;p22"/>
          <p:cNvSpPr txBox="1"/>
          <p:nvPr/>
        </p:nvSpPr>
        <p:spPr>
          <a:xfrm>
            <a:off x="3945536" y="2761680"/>
            <a:ext cx="1834125" cy="305105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400" u="none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Выберите степень</a:t>
            </a:r>
            <a:endParaRPr/>
          </a:p>
        </p:txBody>
      </p:sp>
      <p:sp>
        <p:nvSpPr>
          <p:cNvPr id="531" name="Google Shape;531;p22"/>
          <p:cNvSpPr/>
          <p:nvPr/>
        </p:nvSpPr>
        <p:spPr>
          <a:xfrm>
            <a:off x="3518111" y="5521400"/>
            <a:ext cx="5097251" cy="486078"/>
          </a:xfrm>
          <a:prstGeom prst="roundRect">
            <a:avLst>
              <a:gd fmla="val 844" name="adj"/>
            </a:avLst>
          </a:prstGeom>
          <a:solidFill>
            <a:schemeClr val="accent3"/>
          </a:solidFill>
          <a:ln cap="flat" cmpd="sng" w="28575">
            <a:solidFill>
              <a:schemeClr val="lt1"/>
            </a:solidFill>
            <a:prstDash val="solid"/>
            <a:miter lim="800000"/>
            <a:headEnd len="sm" type="none" w="sm"/>
            <a:tailEnd len="sm" type="none" w="sm"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8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ОТПРАВИТЬ</a:t>
            </a:r>
            <a:endParaRPr/>
          </a:p>
        </p:txBody>
      </p:sp>
      <p:cxnSp>
        <p:nvCxnSpPr>
          <p:cNvPr id="532" name="Google Shape;532;p22"/>
          <p:cNvCxnSpPr/>
          <p:nvPr/>
        </p:nvCxnSpPr>
        <p:spPr>
          <a:xfrm>
            <a:off x="8147198" y="2787913"/>
            <a:ext cx="0" cy="255310"/>
          </a:xfrm>
          <a:prstGeom prst="straightConnector1">
            <a:avLst/>
          </a:prstGeom>
          <a:solidFill>
            <a:schemeClr val="lt1"/>
          </a:solidFill>
          <a:ln cap="flat" cmpd="sng" w="19050">
            <a:solidFill>
              <a:schemeClr val="lt2"/>
            </a:solidFill>
            <a:prstDash val="solid"/>
            <a:miter lim="800000"/>
            <a:headEnd len="sm" type="none" w="sm"/>
            <a:tailEnd len="sm" type="none" w="sm"/>
          </a:ln>
        </p:spPr>
      </p:cxnSp>
      <p:grpSp>
        <p:nvGrpSpPr>
          <p:cNvPr id="533" name="Google Shape;533;p22"/>
          <p:cNvGrpSpPr/>
          <p:nvPr/>
        </p:nvGrpSpPr>
        <p:grpSpPr>
          <a:xfrm>
            <a:off x="8286979" y="2874337"/>
            <a:ext cx="161711" cy="95909"/>
            <a:chOff x="8096148" y="2820571"/>
            <a:chExt cx="215238" cy="127655"/>
          </a:xfrm>
        </p:grpSpPr>
        <p:cxnSp>
          <p:nvCxnSpPr>
            <p:cNvPr id="534" name="Google Shape;534;p22"/>
            <p:cNvCxnSpPr/>
            <p:nvPr/>
          </p:nvCxnSpPr>
          <p:spPr>
            <a:xfrm>
              <a:off x="8096148" y="2820571"/>
              <a:ext cx="113681" cy="127655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chemeClr val="l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535" name="Google Shape;535;p22"/>
            <p:cNvCxnSpPr/>
            <p:nvPr/>
          </p:nvCxnSpPr>
          <p:spPr>
            <a:xfrm flipH="1">
              <a:off x="8197704" y="2820571"/>
              <a:ext cx="113681" cy="127655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chemeClr val="l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grpSp>
        <p:nvGrpSpPr>
          <p:cNvPr id="536" name="Google Shape;536;p22"/>
          <p:cNvGrpSpPr/>
          <p:nvPr/>
        </p:nvGrpSpPr>
        <p:grpSpPr>
          <a:xfrm>
            <a:off x="3692495" y="2824701"/>
            <a:ext cx="215431" cy="207604"/>
            <a:chOff x="7648576" y="1965325"/>
            <a:chExt cx="1004888" cy="968376"/>
          </a:xfrm>
        </p:grpSpPr>
        <p:sp>
          <p:nvSpPr>
            <p:cNvPr id="537" name="Google Shape;537;p22"/>
            <p:cNvSpPr/>
            <p:nvPr/>
          </p:nvSpPr>
          <p:spPr>
            <a:xfrm>
              <a:off x="7648576" y="1965325"/>
              <a:ext cx="803275" cy="776288"/>
            </a:xfrm>
            <a:prstGeom prst="ellipse">
              <a:avLst/>
            </a:prstGeom>
            <a:solidFill>
              <a:schemeClr val="lt1"/>
            </a:solidFill>
            <a:ln cap="flat" cmpd="sng" w="28575">
              <a:solidFill>
                <a:srgbClr val="A5A5A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38" name="Google Shape;538;p22"/>
            <p:cNvCxnSpPr/>
            <p:nvPr/>
          </p:nvCxnSpPr>
          <p:spPr>
            <a:xfrm>
              <a:off x="8353426" y="2643188"/>
              <a:ext cx="300038" cy="290513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rgbClr val="A5A5A5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sp>
        <p:nvSpPr>
          <p:cNvPr id="539" name="Google Shape;539;p22"/>
          <p:cNvSpPr/>
          <p:nvPr/>
        </p:nvSpPr>
        <p:spPr>
          <a:xfrm>
            <a:off x="3518111" y="3235244"/>
            <a:ext cx="5097251" cy="486078"/>
          </a:xfrm>
          <a:prstGeom prst="roundRect">
            <a:avLst>
              <a:gd fmla="val 844" name="adj"/>
            </a:avLst>
          </a:prstGeom>
          <a:solidFill>
            <a:schemeClr val="lt1"/>
          </a:solidFill>
          <a:ln cap="flat" cmpd="sng" w="12700">
            <a:solidFill>
              <a:schemeClr val="lt2"/>
            </a:solidFill>
            <a:prstDash val="solid"/>
            <a:miter lim="800000"/>
            <a:headEnd len="sm" type="none" w="sm"/>
            <a:tailEnd len="sm" type="none" w="sm"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0" name="Google Shape;540;p22"/>
          <p:cNvSpPr txBox="1"/>
          <p:nvPr/>
        </p:nvSpPr>
        <p:spPr>
          <a:xfrm>
            <a:off x="3945536" y="3323174"/>
            <a:ext cx="3259500" cy="3051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400" u="none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Выберите интересующую область</a:t>
            </a:r>
            <a:endParaRPr/>
          </a:p>
        </p:txBody>
      </p:sp>
      <p:cxnSp>
        <p:nvCxnSpPr>
          <p:cNvPr id="541" name="Google Shape;541;p22"/>
          <p:cNvCxnSpPr/>
          <p:nvPr/>
        </p:nvCxnSpPr>
        <p:spPr>
          <a:xfrm>
            <a:off x="8147198" y="3349407"/>
            <a:ext cx="0" cy="255310"/>
          </a:xfrm>
          <a:prstGeom prst="straightConnector1">
            <a:avLst/>
          </a:prstGeom>
          <a:solidFill>
            <a:schemeClr val="lt1"/>
          </a:solidFill>
          <a:ln cap="flat" cmpd="sng" w="19050">
            <a:solidFill>
              <a:schemeClr val="lt2"/>
            </a:solidFill>
            <a:prstDash val="solid"/>
            <a:miter lim="800000"/>
            <a:headEnd len="sm" type="none" w="sm"/>
            <a:tailEnd len="sm" type="none" w="sm"/>
          </a:ln>
        </p:spPr>
      </p:cxnSp>
      <p:grpSp>
        <p:nvGrpSpPr>
          <p:cNvPr id="542" name="Google Shape;542;p22"/>
          <p:cNvGrpSpPr/>
          <p:nvPr/>
        </p:nvGrpSpPr>
        <p:grpSpPr>
          <a:xfrm>
            <a:off x="8286979" y="3435831"/>
            <a:ext cx="161711" cy="95909"/>
            <a:chOff x="8096148" y="2820571"/>
            <a:chExt cx="215238" cy="127655"/>
          </a:xfrm>
        </p:grpSpPr>
        <p:cxnSp>
          <p:nvCxnSpPr>
            <p:cNvPr id="543" name="Google Shape;543;p22"/>
            <p:cNvCxnSpPr/>
            <p:nvPr/>
          </p:nvCxnSpPr>
          <p:spPr>
            <a:xfrm>
              <a:off x="8096148" y="2820571"/>
              <a:ext cx="113681" cy="127655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chemeClr val="l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544" name="Google Shape;544;p22"/>
            <p:cNvCxnSpPr/>
            <p:nvPr/>
          </p:nvCxnSpPr>
          <p:spPr>
            <a:xfrm flipH="1">
              <a:off x="8197704" y="2820571"/>
              <a:ext cx="113681" cy="127655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chemeClr val="l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grpSp>
        <p:nvGrpSpPr>
          <p:cNvPr id="545" name="Google Shape;545;p22"/>
          <p:cNvGrpSpPr/>
          <p:nvPr/>
        </p:nvGrpSpPr>
        <p:grpSpPr>
          <a:xfrm>
            <a:off x="3692495" y="3386195"/>
            <a:ext cx="215431" cy="207604"/>
            <a:chOff x="7648576" y="1965325"/>
            <a:chExt cx="1004888" cy="968376"/>
          </a:xfrm>
        </p:grpSpPr>
        <p:sp>
          <p:nvSpPr>
            <p:cNvPr id="546" name="Google Shape;546;p22"/>
            <p:cNvSpPr/>
            <p:nvPr/>
          </p:nvSpPr>
          <p:spPr>
            <a:xfrm>
              <a:off x="7648576" y="1965325"/>
              <a:ext cx="803275" cy="776288"/>
            </a:xfrm>
            <a:prstGeom prst="ellipse">
              <a:avLst/>
            </a:prstGeom>
            <a:solidFill>
              <a:schemeClr val="lt1"/>
            </a:solidFill>
            <a:ln cap="flat" cmpd="sng" w="28575">
              <a:solidFill>
                <a:srgbClr val="A5A5A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47" name="Google Shape;547;p22"/>
            <p:cNvCxnSpPr/>
            <p:nvPr/>
          </p:nvCxnSpPr>
          <p:spPr>
            <a:xfrm>
              <a:off x="8353426" y="2643188"/>
              <a:ext cx="300038" cy="290513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rgbClr val="A5A5A5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sp>
        <p:nvSpPr>
          <p:cNvPr id="548" name="Google Shape;548;p22"/>
          <p:cNvSpPr/>
          <p:nvPr/>
        </p:nvSpPr>
        <p:spPr>
          <a:xfrm>
            <a:off x="3518111" y="3797736"/>
            <a:ext cx="5097251" cy="486078"/>
          </a:xfrm>
          <a:prstGeom prst="roundRect">
            <a:avLst>
              <a:gd fmla="val 844" name="adj"/>
            </a:avLst>
          </a:prstGeom>
          <a:solidFill>
            <a:schemeClr val="lt1"/>
          </a:solidFill>
          <a:ln cap="flat" cmpd="sng" w="12700">
            <a:solidFill>
              <a:schemeClr val="lt2"/>
            </a:solidFill>
            <a:prstDash val="solid"/>
            <a:miter lim="800000"/>
            <a:headEnd len="sm" type="none" w="sm"/>
            <a:tailEnd len="sm" type="none" w="sm"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p22"/>
          <p:cNvSpPr txBox="1"/>
          <p:nvPr/>
        </p:nvSpPr>
        <p:spPr>
          <a:xfrm>
            <a:off x="3945536" y="3885666"/>
            <a:ext cx="3059311" cy="305105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400" u="none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Выберите желаемую программу</a:t>
            </a:r>
            <a:endParaRPr/>
          </a:p>
        </p:txBody>
      </p:sp>
      <p:cxnSp>
        <p:nvCxnSpPr>
          <p:cNvPr id="550" name="Google Shape;550;p22"/>
          <p:cNvCxnSpPr/>
          <p:nvPr/>
        </p:nvCxnSpPr>
        <p:spPr>
          <a:xfrm>
            <a:off x="8147198" y="3911899"/>
            <a:ext cx="0" cy="255310"/>
          </a:xfrm>
          <a:prstGeom prst="straightConnector1">
            <a:avLst/>
          </a:prstGeom>
          <a:solidFill>
            <a:schemeClr val="lt1"/>
          </a:solidFill>
          <a:ln cap="flat" cmpd="sng" w="19050">
            <a:solidFill>
              <a:schemeClr val="lt2"/>
            </a:solidFill>
            <a:prstDash val="solid"/>
            <a:miter lim="800000"/>
            <a:headEnd len="sm" type="none" w="sm"/>
            <a:tailEnd len="sm" type="none" w="sm"/>
          </a:ln>
        </p:spPr>
      </p:cxnSp>
      <p:grpSp>
        <p:nvGrpSpPr>
          <p:cNvPr id="551" name="Google Shape;551;p22"/>
          <p:cNvGrpSpPr/>
          <p:nvPr/>
        </p:nvGrpSpPr>
        <p:grpSpPr>
          <a:xfrm>
            <a:off x="8286979" y="3998323"/>
            <a:ext cx="161711" cy="95909"/>
            <a:chOff x="8096148" y="2820571"/>
            <a:chExt cx="215238" cy="127655"/>
          </a:xfrm>
        </p:grpSpPr>
        <p:cxnSp>
          <p:nvCxnSpPr>
            <p:cNvPr id="552" name="Google Shape;552;p22"/>
            <p:cNvCxnSpPr/>
            <p:nvPr/>
          </p:nvCxnSpPr>
          <p:spPr>
            <a:xfrm>
              <a:off x="8096148" y="2820571"/>
              <a:ext cx="113681" cy="127655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chemeClr val="l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553" name="Google Shape;553;p22"/>
            <p:cNvCxnSpPr/>
            <p:nvPr/>
          </p:nvCxnSpPr>
          <p:spPr>
            <a:xfrm flipH="1">
              <a:off x="8197704" y="2820571"/>
              <a:ext cx="113681" cy="127655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chemeClr val="l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grpSp>
        <p:nvGrpSpPr>
          <p:cNvPr id="554" name="Google Shape;554;p22"/>
          <p:cNvGrpSpPr/>
          <p:nvPr/>
        </p:nvGrpSpPr>
        <p:grpSpPr>
          <a:xfrm>
            <a:off x="3692495" y="3948687"/>
            <a:ext cx="215431" cy="207604"/>
            <a:chOff x="7648576" y="1965325"/>
            <a:chExt cx="1004888" cy="968376"/>
          </a:xfrm>
        </p:grpSpPr>
        <p:sp>
          <p:nvSpPr>
            <p:cNvPr id="555" name="Google Shape;555;p22"/>
            <p:cNvSpPr/>
            <p:nvPr/>
          </p:nvSpPr>
          <p:spPr>
            <a:xfrm>
              <a:off x="7648576" y="1965325"/>
              <a:ext cx="803275" cy="776288"/>
            </a:xfrm>
            <a:prstGeom prst="ellipse">
              <a:avLst/>
            </a:prstGeom>
            <a:solidFill>
              <a:schemeClr val="lt1"/>
            </a:solidFill>
            <a:ln cap="flat" cmpd="sng" w="28575">
              <a:solidFill>
                <a:srgbClr val="A5A5A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56" name="Google Shape;556;p22"/>
            <p:cNvCxnSpPr/>
            <p:nvPr/>
          </p:nvCxnSpPr>
          <p:spPr>
            <a:xfrm>
              <a:off x="8353426" y="2643188"/>
              <a:ext cx="300038" cy="290513"/>
            </a:xfrm>
            <a:prstGeom prst="straightConnector1">
              <a:avLst/>
            </a:prstGeom>
            <a:solidFill>
              <a:schemeClr val="lt1"/>
            </a:solidFill>
            <a:ln cap="flat" cmpd="sng" w="28575">
              <a:solidFill>
                <a:srgbClr val="A5A5A5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sp>
        <p:nvSpPr>
          <p:cNvPr id="557" name="Google Shape;557;p22"/>
          <p:cNvSpPr/>
          <p:nvPr/>
        </p:nvSpPr>
        <p:spPr>
          <a:xfrm>
            <a:off x="3518111" y="4355160"/>
            <a:ext cx="2491389" cy="486078"/>
          </a:xfrm>
          <a:prstGeom prst="roundRect">
            <a:avLst>
              <a:gd fmla="val 844" name="adj"/>
            </a:avLst>
          </a:prstGeom>
          <a:solidFill>
            <a:schemeClr val="lt1"/>
          </a:solidFill>
          <a:ln cap="flat" cmpd="sng" w="12700">
            <a:solidFill>
              <a:schemeClr val="lt2"/>
            </a:solidFill>
            <a:prstDash val="solid"/>
            <a:miter lim="800000"/>
            <a:headEnd len="sm" type="none" w="sm"/>
            <a:tailEnd len="sm" type="none" w="sm"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8" name="Google Shape;558;p22"/>
          <p:cNvSpPr txBox="1"/>
          <p:nvPr/>
        </p:nvSpPr>
        <p:spPr>
          <a:xfrm>
            <a:off x="3600474" y="4443100"/>
            <a:ext cx="717000" cy="3051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400" u="none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Имя</a:t>
            </a:r>
            <a:endParaRPr/>
          </a:p>
        </p:txBody>
      </p:sp>
      <p:sp>
        <p:nvSpPr>
          <p:cNvPr id="559" name="Google Shape;559;p22"/>
          <p:cNvSpPr/>
          <p:nvPr/>
        </p:nvSpPr>
        <p:spPr>
          <a:xfrm>
            <a:off x="6123973" y="4355160"/>
            <a:ext cx="2491389" cy="486078"/>
          </a:xfrm>
          <a:prstGeom prst="roundRect">
            <a:avLst>
              <a:gd fmla="val 844" name="adj"/>
            </a:avLst>
          </a:prstGeom>
          <a:solidFill>
            <a:schemeClr val="lt1"/>
          </a:solidFill>
          <a:ln cap="flat" cmpd="sng" w="12700">
            <a:solidFill>
              <a:schemeClr val="lt2"/>
            </a:solidFill>
            <a:prstDash val="solid"/>
            <a:miter lim="800000"/>
            <a:headEnd len="sm" type="none" w="sm"/>
            <a:tailEnd len="sm" type="none" w="sm"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0" name="Google Shape;560;p22"/>
          <p:cNvSpPr txBox="1"/>
          <p:nvPr/>
        </p:nvSpPr>
        <p:spPr>
          <a:xfrm>
            <a:off x="6206341" y="4443090"/>
            <a:ext cx="1001443" cy="305105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400" u="none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Фамилия</a:t>
            </a:r>
            <a:endParaRPr/>
          </a:p>
        </p:txBody>
      </p:sp>
      <p:sp>
        <p:nvSpPr>
          <p:cNvPr id="561" name="Google Shape;561;p22"/>
          <p:cNvSpPr/>
          <p:nvPr/>
        </p:nvSpPr>
        <p:spPr>
          <a:xfrm>
            <a:off x="3518111" y="4912584"/>
            <a:ext cx="2491389" cy="486078"/>
          </a:xfrm>
          <a:prstGeom prst="roundRect">
            <a:avLst>
              <a:gd fmla="val 844" name="adj"/>
            </a:avLst>
          </a:prstGeom>
          <a:solidFill>
            <a:schemeClr val="lt1"/>
          </a:solidFill>
          <a:ln cap="flat" cmpd="sng" w="12700">
            <a:solidFill>
              <a:schemeClr val="lt2"/>
            </a:solidFill>
            <a:prstDash val="solid"/>
            <a:miter lim="800000"/>
            <a:headEnd len="sm" type="none" w="sm"/>
            <a:tailEnd len="sm" type="none" w="sm"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2" name="Google Shape;562;p22"/>
          <p:cNvSpPr txBox="1"/>
          <p:nvPr/>
        </p:nvSpPr>
        <p:spPr>
          <a:xfrm>
            <a:off x="3600479" y="5000514"/>
            <a:ext cx="716996" cy="305105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400" u="none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E-mail</a:t>
            </a:r>
            <a:endParaRPr/>
          </a:p>
        </p:txBody>
      </p:sp>
      <p:sp>
        <p:nvSpPr>
          <p:cNvPr id="563" name="Google Shape;563;p22"/>
          <p:cNvSpPr/>
          <p:nvPr/>
        </p:nvSpPr>
        <p:spPr>
          <a:xfrm>
            <a:off x="6123973" y="4912584"/>
            <a:ext cx="2491389" cy="486078"/>
          </a:xfrm>
          <a:prstGeom prst="roundRect">
            <a:avLst>
              <a:gd fmla="val 844" name="adj"/>
            </a:avLst>
          </a:prstGeom>
          <a:solidFill>
            <a:schemeClr val="lt1"/>
          </a:solidFill>
          <a:ln cap="flat" cmpd="sng" w="12700">
            <a:solidFill>
              <a:schemeClr val="lt2"/>
            </a:solidFill>
            <a:prstDash val="solid"/>
            <a:miter lim="800000"/>
            <a:headEnd len="sm" type="none" w="sm"/>
            <a:tailEnd len="sm" type="none" w="sm"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4" name="Google Shape;564;p22"/>
          <p:cNvSpPr txBox="1"/>
          <p:nvPr/>
        </p:nvSpPr>
        <p:spPr>
          <a:xfrm>
            <a:off x="6206342" y="5000514"/>
            <a:ext cx="972839" cy="305105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400" u="none">
                <a:solidFill>
                  <a:srgbClr val="B7B7B7"/>
                </a:solidFill>
                <a:latin typeface="Arial"/>
                <a:ea typeface="Arial"/>
                <a:cs typeface="Arial"/>
                <a:sym typeface="Arial"/>
              </a:rPr>
              <a:t>Телефон</a:t>
            </a:r>
            <a:endParaRPr/>
          </a:p>
        </p:txBody>
      </p:sp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23"/>
          <p:cNvSpPr/>
          <p:nvPr/>
        </p:nvSpPr>
        <p:spPr>
          <a:xfrm rot="5400000">
            <a:off x="10366819" y="-790480"/>
            <a:ext cx="1022727" cy="2599687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70" name="Google Shape;570;p23"/>
          <p:cNvGrpSpPr/>
          <p:nvPr/>
        </p:nvGrpSpPr>
        <p:grpSpPr>
          <a:xfrm>
            <a:off x="9932357" y="181836"/>
            <a:ext cx="583980" cy="573272"/>
            <a:chOff x="9505950" y="1917700"/>
            <a:chExt cx="1125538" cy="1104900"/>
          </a:xfrm>
        </p:grpSpPr>
        <p:sp>
          <p:nvSpPr>
            <p:cNvPr id="571" name="Google Shape;571;p23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2" name="Google Shape;572;p23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3" name="Google Shape;573;p23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4" name="Google Shape;574;p23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5" name="Google Shape;575;p23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6" name="Google Shape;576;p23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77" name="Google Shape;577;p23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578" name="Google Shape;578;p23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579" name="Google Shape;579;p23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sp>
        <p:nvSpPr>
          <p:cNvPr id="580" name="Google Shape;580;p23"/>
          <p:cNvSpPr txBox="1"/>
          <p:nvPr/>
        </p:nvSpPr>
        <p:spPr>
          <a:xfrm>
            <a:off x="10628184" y="347667"/>
            <a:ext cx="2088379" cy="305105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400" u="none">
                <a:solidFill>
                  <a:srgbClr val="878787"/>
                </a:solidFill>
                <a:highlight>
                  <a:srgbClr val="000000"/>
                </a:highlight>
                <a:latin typeface="Arial"/>
                <a:ea typeface="Arial"/>
                <a:cs typeface="Arial"/>
                <a:sym typeface="Arial"/>
              </a:rPr>
              <a:t>Д</a:t>
            </a: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ЕЯТЕЛЬНОСТЬ</a:t>
            </a:r>
            <a:endParaRPr/>
          </a:p>
        </p:txBody>
      </p:sp>
      <p:sp>
        <p:nvSpPr>
          <p:cNvPr id="581" name="Google Shape;581;p23"/>
          <p:cNvSpPr txBox="1"/>
          <p:nvPr>
            <p:ph type="title"/>
          </p:nvPr>
        </p:nvSpPr>
        <p:spPr>
          <a:xfrm>
            <a:off x="595422" y="181755"/>
            <a:ext cx="11284200" cy="825600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Изучите свою аудиторию</a:t>
            </a:r>
            <a:endParaRPr/>
          </a:p>
        </p:txBody>
      </p:sp>
      <p:grpSp>
        <p:nvGrpSpPr>
          <p:cNvPr id="582" name="Google Shape;582;p23"/>
          <p:cNvGrpSpPr/>
          <p:nvPr/>
        </p:nvGrpSpPr>
        <p:grpSpPr>
          <a:xfrm>
            <a:off x="2017724" y="857778"/>
            <a:ext cx="3693113" cy="2618620"/>
            <a:chOff x="501628" y="1068078"/>
            <a:chExt cx="3693113" cy="3066300"/>
          </a:xfrm>
        </p:grpSpPr>
        <p:sp>
          <p:nvSpPr>
            <p:cNvPr id="583" name="Google Shape;583;p23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7843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4" name="Google Shape;584;p23"/>
            <p:cNvSpPr txBox="1"/>
            <p:nvPr/>
          </p:nvSpPr>
          <p:spPr>
            <a:xfrm>
              <a:off x="501628" y="1068078"/>
              <a:ext cx="1562400" cy="30663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190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9000"/>
            </a:p>
          </p:txBody>
        </p:sp>
        <p:sp>
          <p:nvSpPr>
            <p:cNvPr id="585" name="Google Shape;585;p23"/>
            <p:cNvSpPr txBox="1"/>
            <p:nvPr/>
          </p:nvSpPr>
          <p:spPr>
            <a:xfrm>
              <a:off x="1639254" y="2260405"/>
              <a:ext cx="2405100" cy="11976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20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Определите вашу </a:t>
              </a:r>
              <a:br>
                <a:rPr altLang="ru-RU" b="0" i="0" lang="ru-RU" strike="noStrike" sz="20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altLang="ru-RU" b="0" i="0" lang="ru-RU" strike="noStrike" sz="20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целевую аудиторию</a:t>
              </a:r>
              <a:endParaRPr/>
            </a:p>
          </p:txBody>
        </p:sp>
      </p:grpSp>
      <p:grpSp>
        <p:nvGrpSpPr>
          <p:cNvPr id="586" name="Google Shape;586;p23"/>
          <p:cNvGrpSpPr/>
          <p:nvPr/>
        </p:nvGrpSpPr>
        <p:grpSpPr>
          <a:xfrm>
            <a:off x="6140400" y="913175"/>
            <a:ext cx="4332928" cy="2148365"/>
            <a:chOff x="4243616" y="1008621"/>
            <a:chExt cx="3937951" cy="3035700"/>
          </a:xfrm>
        </p:grpSpPr>
        <p:sp>
          <p:nvSpPr>
            <p:cNvPr id="587" name="Google Shape;587;p23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rgbClr val="6AD8E8">
                    <a:alpha val="67843"/>
                  </a:srgbClr>
                </a:gs>
                <a:gs pos="100000">
                  <a:srgbClr val="6AD8E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8" name="Google Shape;588;p23"/>
            <p:cNvSpPr txBox="1"/>
            <p:nvPr/>
          </p:nvSpPr>
          <p:spPr>
            <a:xfrm>
              <a:off x="4243616" y="1008621"/>
              <a:ext cx="1321500" cy="30357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195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/>
            </a:p>
          </p:txBody>
        </p:sp>
        <p:sp>
          <p:nvSpPr>
            <p:cNvPr id="589" name="Google Shape;589;p23"/>
            <p:cNvSpPr txBox="1"/>
            <p:nvPr/>
          </p:nvSpPr>
          <p:spPr>
            <a:xfrm>
              <a:off x="5471668" y="2074220"/>
              <a:ext cx="2709900" cy="17931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Какие каналы рекламы позволят эффективно охватить эту аудиторию?</a:t>
              </a:r>
              <a:endParaRPr sz="1800"/>
            </a:p>
          </p:txBody>
        </p:sp>
      </p:grpSp>
      <p:grpSp>
        <p:nvGrpSpPr>
          <p:cNvPr id="590" name="Google Shape;590;p23"/>
          <p:cNvGrpSpPr/>
          <p:nvPr/>
        </p:nvGrpSpPr>
        <p:grpSpPr>
          <a:xfrm>
            <a:off x="2342557" y="3271406"/>
            <a:ext cx="3415928" cy="2412022"/>
            <a:chOff x="8101167" y="1337570"/>
            <a:chExt cx="3415928" cy="2412022"/>
          </a:xfrm>
        </p:grpSpPr>
        <p:sp>
          <p:nvSpPr>
            <p:cNvPr id="591" name="Google Shape;591;p23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rgbClr val="FE9D79">
                    <a:alpha val="67843"/>
                  </a:srgbClr>
                </a:gs>
                <a:gs pos="99000">
                  <a:srgbClr val="FE9D79">
                    <a:alpha val="0"/>
                  </a:srgbClr>
                </a:gs>
                <a:gs pos="100000">
                  <a:srgbClr val="FE9D79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2" name="Google Shape;592;p23"/>
            <p:cNvSpPr txBox="1"/>
            <p:nvPr/>
          </p:nvSpPr>
          <p:spPr>
            <a:xfrm>
              <a:off x="8101167" y="1337570"/>
              <a:ext cx="1562400" cy="20907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195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/>
            </a:p>
          </p:txBody>
        </p:sp>
        <p:sp>
          <p:nvSpPr>
            <p:cNvPr id="593" name="Google Shape;593;p23"/>
            <p:cNvSpPr txBox="1"/>
            <p:nvPr/>
          </p:nvSpPr>
          <p:spPr>
            <a:xfrm>
              <a:off x="9484895" y="2517695"/>
              <a:ext cx="2032200" cy="3966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20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Каков ваш посыл?</a:t>
              </a:r>
              <a:endParaRPr/>
            </a:p>
          </p:txBody>
        </p:sp>
      </p:grpSp>
      <p:grpSp>
        <p:nvGrpSpPr>
          <p:cNvPr id="594" name="Google Shape;594;p23"/>
          <p:cNvGrpSpPr/>
          <p:nvPr/>
        </p:nvGrpSpPr>
        <p:grpSpPr>
          <a:xfrm>
            <a:off x="6135744" y="3373083"/>
            <a:ext cx="4337740" cy="2339808"/>
            <a:chOff x="4259137" y="1377696"/>
            <a:chExt cx="4049799" cy="2618700"/>
          </a:xfrm>
        </p:grpSpPr>
        <p:sp>
          <p:nvSpPr>
            <p:cNvPr id="595" name="Google Shape;595;p23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64000">
                  <a:srgbClr val="F7577B">
                    <a:alpha val="67843"/>
                  </a:srgbClr>
                </a:gs>
                <a:gs pos="100000">
                  <a:srgbClr val="F7577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6" name="Google Shape;596;p23"/>
            <p:cNvSpPr txBox="1"/>
            <p:nvPr/>
          </p:nvSpPr>
          <p:spPr>
            <a:xfrm>
              <a:off x="4259137" y="1377696"/>
              <a:ext cx="1562400" cy="26187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195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  <a:endParaRPr/>
            </a:p>
          </p:txBody>
        </p:sp>
        <p:sp>
          <p:nvSpPr>
            <p:cNvPr id="597" name="Google Shape;597;p23"/>
            <p:cNvSpPr txBox="1"/>
            <p:nvPr/>
          </p:nvSpPr>
          <p:spPr>
            <a:xfrm>
              <a:off x="5893035" y="2349658"/>
              <a:ext cx="2415900" cy="10068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Как будет финансироваться </a:t>
              </a:r>
              <a:br>
                <a:rPr altLang="ru-RU" b="0" i="0" lang="ru-RU" strike="noStrike" sz="1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altLang="ru-RU" b="0" i="0" lang="ru-RU" strike="noStrike" sz="1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эта реклама?</a:t>
              </a:r>
              <a:endParaRPr sz="1800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24"/>
          <p:cNvSpPr txBox="1"/>
          <p:nvPr>
            <p:ph type="title"/>
          </p:nvPr>
        </p:nvSpPr>
        <p:spPr>
          <a:xfrm>
            <a:off x="453922" y="195005"/>
            <a:ext cx="11284157" cy="59327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ctr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altLang="ru-RU" b="0" i="0" lang="ru-RU" strike="noStrike" sz="2400" u="none">
                <a:latin typeface="Arial"/>
                <a:ea typeface="Arial"/>
                <a:cs typeface="Arial"/>
                <a:sym typeface="Arial"/>
              </a:rPr>
              <a:t>Обучение в масштабе</a:t>
            </a:r>
            <a:endParaRPr/>
          </a:p>
        </p:txBody>
      </p:sp>
      <p:cxnSp>
        <p:nvCxnSpPr>
          <p:cNvPr id="603" name="Google Shape;603;p24"/>
          <p:cNvCxnSpPr/>
          <p:nvPr/>
        </p:nvCxnSpPr>
        <p:spPr>
          <a:xfrm>
            <a:off x="6139543" y="1387995"/>
            <a:ext cx="0" cy="4767877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type="none" w="sm"/>
            <a:tailEnd len="sm" type="none" w="sm"/>
          </a:ln>
        </p:spPr>
      </p:cxnSp>
      <p:grpSp>
        <p:nvGrpSpPr>
          <p:cNvPr id="604" name="Google Shape;604;p24"/>
          <p:cNvGrpSpPr/>
          <p:nvPr/>
        </p:nvGrpSpPr>
        <p:grpSpPr>
          <a:xfrm>
            <a:off x="2649791" y="1441768"/>
            <a:ext cx="1159260" cy="1159260"/>
            <a:chOff x="2992694" y="1779883"/>
            <a:chExt cx="1620158" cy="1620158"/>
          </a:xfrm>
        </p:grpSpPr>
        <p:grpSp>
          <p:nvGrpSpPr>
            <p:cNvPr id="605" name="Google Shape;605;p24"/>
            <p:cNvGrpSpPr/>
            <p:nvPr/>
          </p:nvGrpSpPr>
          <p:grpSpPr>
            <a:xfrm>
              <a:off x="3345318" y="2018393"/>
              <a:ext cx="916440" cy="1032329"/>
              <a:chOff x="9615488" y="1936750"/>
              <a:chExt cx="954088" cy="1074738"/>
            </a:xfrm>
          </p:grpSpPr>
          <p:sp>
            <p:nvSpPr>
              <p:cNvPr id="606" name="Google Shape;606;p24"/>
              <p:cNvSpPr/>
              <p:nvPr/>
            </p:nvSpPr>
            <p:spPr>
              <a:xfrm>
                <a:off x="9615488" y="2463800"/>
                <a:ext cx="954088" cy="547688"/>
              </a:xfrm>
              <a:custGeom>
                <a:rect b="b" l="l" r="r" t="t"/>
                <a:pathLst>
                  <a:path extrusionOk="0" h="306" w="514">
                    <a:moveTo>
                      <a:pt x="257" y="53"/>
                    </a:moveTo>
                    <a:cubicBezTo>
                      <a:pt x="324" y="0"/>
                      <a:pt x="324" y="0"/>
                      <a:pt x="324" y="0"/>
                    </a:cubicBezTo>
                    <a:cubicBezTo>
                      <a:pt x="413" y="43"/>
                      <a:pt x="413" y="43"/>
                      <a:pt x="413" y="43"/>
                    </a:cubicBezTo>
                    <a:cubicBezTo>
                      <a:pt x="428" y="53"/>
                      <a:pt x="438" y="76"/>
                      <a:pt x="445" y="93"/>
                    </a:cubicBezTo>
                    <a:cubicBezTo>
                      <a:pt x="452" y="110"/>
                      <a:pt x="508" y="227"/>
                      <a:pt x="508" y="227"/>
                    </a:cubicBezTo>
                    <a:cubicBezTo>
                      <a:pt x="514" y="242"/>
                      <a:pt x="508" y="261"/>
                      <a:pt x="494" y="269"/>
                    </a:cubicBezTo>
                    <a:cubicBezTo>
                      <a:pt x="441" y="306"/>
                      <a:pt x="441" y="306"/>
                      <a:pt x="441" y="306"/>
                    </a:cubicBezTo>
                    <a:cubicBezTo>
                      <a:pt x="413" y="306"/>
                      <a:pt x="350" y="306"/>
                      <a:pt x="350" y="306"/>
                    </a:cubicBezTo>
                    <a:cubicBezTo>
                      <a:pt x="297" y="306"/>
                      <a:pt x="297" y="226"/>
                      <a:pt x="350" y="226"/>
                    </a:cubicBezTo>
                    <a:cubicBezTo>
                      <a:pt x="377" y="226"/>
                      <a:pt x="377" y="226"/>
                      <a:pt x="377" y="226"/>
                    </a:cubicBezTo>
                    <a:cubicBezTo>
                      <a:pt x="377" y="106"/>
                      <a:pt x="377" y="106"/>
                      <a:pt x="377" y="106"/>
                    </a:cubicBezTo>
                    <a:cubicBezTo>
                      <a:pt x="137" y="106"/>
                      <a:pt x="137" y="106"/>
                      <a:pt x="137" y="106"/>
                    </a:cubicBezTo>
                    <a:cubicBezTo>
                      <a:pt x="137" y="226"/>
                      <a:pt x="137" y="226"/>
                      <a:pt x="137" y="226"/>
                    </a:cubicBezTo>
                    <a:cubicBezTo>
                      <a:pt x="164" y="226"/>
                      <a:pt x="164" y="226"/>
                      <a:pt x="164" y="226"/>
                    </a:cubicBezTo>
                    <a:cubicBezTo>
                      <a:pt x="217" y="226"/>
                      <a:pt x="217" y="306"/>
                      <a:pt x="164" y="306"/>
                    </a:cubicBezTo>
                    <a:cubicBezTo>
                      <a:pt x="164" y="306"/>
                      <a:pt x="101" y="306"/>
                      <a:pt x="73" y="306"/>
                    </a:cubicBezTo>
                    <a:cubicBezTo>
                      <a:pt x="20" y="269"/>
                      <a:pt x="20" y="269"/>
                      <a:pt x="20" y="269"/>
                    </a:cubicBezTo>
                    <a:cubicBezTo>
                      <a:pt x="6" y="261"/>
                      <a:pt x="0" y="242"/>
                      <a:pt x="6" y="227"/>
                    </a:cubicBezTo>
                    <a:cubicBezTo>
                      <a:pt x="6" y="227"/>
                      <a:pt x="62" y="110"/>
                      <a:pt x="69" y="93"/>
                    </a:cubicBezTo>
                    <a:cubicBezTo>
                      <a:pt x="76" y="76"/>
                      <a:pt x="86" y="53"/>
                      <a:pt x="101" y="43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257" y="53"/>
                      <a:pt x="257" y="53"/>
                      <a:pt x="257" y="53"/>
                    </a:cubicBezTo>
                  </a:path>
                </a:pathLst>
              </a:custGeom>
              <a:noFill/>
              <a:ln cap="flat" cmpd="sng" w="19050">
                <a:solidFill>
                  <a:schemeClr val="accent3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7" name="Google Shape;607;p24"/>
              <p:cNvSpPr/>
              <p:nvPr/>
            </p:nvSpPr>
            <p:spPr>
              <a:xfrm>
                <a:off x="9918700" y="1936750"/>
                <a:ext cx="346075" cy="430213"/>
              </a:xfrm>
              <a:custGeom>
                <a:rect b="b" l="l" r="r" t="t"/>
                <a:pathLst>
                  <a:path extrusionOk="0" h="240" w="186">
                    <a:moveTo>
                      <a:pt x="94" y="0"/>
                    </a:moveTo>
                    <a:cubicBezTo>
                      <a:pt x="42" y="0"/>
                      <a:pt x="0" y="32"/>
                      <a:pt x="0" y="120"/>
                    </a:cubicBezTo>
                    <a:cubicBezTo>
                      <a:pt x="0" y="209"/>
                      <a:pt x="41" y="240"/>
                      <a:pt x="93" y="240"/>
                    </a:cubicBezTo>
                    <a:cubicBezTo>
                      <a:pt x="145" y="240"/>
                      <a:pt x="186" y="209"/>
                      <a:pt x="186" y="120"/>
                    </a:cubicBezTo>
                    <a:cubicBezTo>
                      <a:pt x="186" y="32"/>
                      <a:pt x="146" y="0"/>
                      <a:pt x="94" y="0"/>
                    </a:cubicBezTo>
                    <a:close/>
                  </a:path>
                </a:pathLst>
              </a:custGeom>
              <a:noFill/>
              <a:ln cap="flat" cmpd="sng" w="19050">
                <a:solidFill>
                  <a:schemeClr val="accent3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08" name="Google Shape;608;p24"/>
            <p:cNvSpPr/>
            <p:nvPr/>
          </p:nvSpPr>
          <p:spPr>
            <a:xfrm>
              <a:off x="2992694" y="1779883"/>
              <a:ext cx="1620158" cy="1620158"/>
            </a:xfrm>
            <a:prstGeom prst="ellipse">
              <a:avLst/>
            </a:prstGeom>
            <a:noFill/>
            <a:ln cap="flat" cmpd="sng" w="1905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9" name="Google Shape;609;p24"/>
          <p:cNvSpPr txBox="1"/>
          <p:nvPr/>
        </p:nvSpPr>
        <p:spPr>
          <a:xfrm>
            <a:off x="1804645" y="2708859"/>
            <a:ext cx="2849552" cy="36612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Команда магистратуры</a:t>
            </a:r>
            <a:endParaRPr/>
          </a:p>
        </p:txBody>
      </p:sp>
      <p:sp>
        <p:nvSpPr>
          <p:cNvPr id="610" name="Google Shape;610;p24"/>
          <p:cNvSpPr/>
          <p:nvPr/>
        </p:nvSpPr>
        <p:spPr>
          <a:xfrm>
            <a:off x="488925" y="3076029"/>
            <a:ext cx="5480991" cy="100684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5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Проектирует курс с разработчиком учебных материалов</a:t>
            </a:r>
            <a:endParaRPr/>
          </a:p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5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Преподает </a:t>
            </a:r>
            <a:r>
              <a:rPr altLang="ru-RU" b="1" i="0" lang="ru-RU" strike="noStrike" sz="15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один</a:t>
            </a:r>
            <a:r>
              <a:rPr altLang="ru-RU" b="0" i="0" lang="ru-RU" strike="noStrike" sz="15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 раздел курса минимум три раза</a:t>
            </a:r>
            <a:endParaRPr/>
          </a:p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5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Обучает и курирует </a:t>
            </a:r>
            <a:r>
              <a:rPr altLang="ru-RU" b="1" i="0" lang="ru-RU" strike="noStrike" sz="15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приглашенных преподавателей</a:t>
            </a:r>
            <a:r>
              <a:rPr altLang="ru-RU" b="0" i="0" lang="ru-RU" strike="noStrike" sz="15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, которые преподают курс</a:t>
            </a:r>
            <a:endParaRPr/>
          </a:p>
        </p:txBody>
      </p:sp>
      <p:grpSp>
        <p:nvGrpSpPr>
          <p:cNvPr id="611" name="Google Shape;611;p24"/>
          <p:cNvGrpSpPr/>
          <p:nvPr/>
        </p:nvGrpSpPr>
        <p:grpSpPr>
          <a:xfrm>
            <a:off x="1130996" y="4701015"/>
            <a:ext cx="769470" cy="769470"/>
            <a:chOff x="2358921" y="4261166"/>
            <a:chExt cx="1327477" cy="1327477"/>
          </a:xfrm>
        </p:grpSpPr>
        <p:grpSp>
          <p:nvGrpSpPr>
            <p:cNvPr id="612" name="Google Shape;612;p24"/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613" name="Google Shape;613;p24"/>
              <p:cNvSpPr/>
              <p:nvPr/>
            </p:nvSpPr>
            <p:spPr>
              <a:xfrm>
                <a:off x="8235950" y="122238"/>
                <a:ext cx="198438" cy="238125"/>
              </a:xfrm>
              <a:custGeom>
                <a:rect b="b" l="l" r="r" t="t"/>
                <a:pathLst>
                  <a:path extrusionOk="0" h="133" w="107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4" name="Google Shape;614;p24"/>
              <p:cNvSpPr/>
              <p:nvPr/>
            </p:nvSpPr>
            <p:spPr>
              <a:xfrm>
                <a:off x="7924800" y="431800"/>
                <a:ext cx="631825" cy="693738"/>
              </a:xfrm>
              <a:custGeom>
                <a:rect b="b" l="l" r="r" t="t"/>
                <a:pathLst>
                  <a:path extrusionOk="0" h="387" w="340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15" name="Google Shape;615;p24"/>
              <p:cNvCxnSpPr/>
              <p:nvPr/>
            </p:nvCxnSpPr>
            <p:spPr>
              <a:xfrm>
                <a:off x="8334375" y="790575"/>
                <a:ext cx="0" cy="3349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</p:cxnSp>
          <p:cxnSp>
            <p:nvCxnSpPr>
              <p:cNvPr id="616" name="Google Shape;616;p24"/>
              <p:cNvCxnSpPr/>
              <p:nvPr/>
            </p:nvCxnSpPr>
            <p:spPr>
              <a:xfrm>
                <a:off x="8458200" y="574675"/>
                <a:ext cx="0" cy="5508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</p:cxnSp>
          <p:sp>
            <p:nvSpPr>
              <p:cNvPr id="617" name="Google Shape;617;p24"/>
              <p:cNvSpPr/>
              <p:nvPr/>
            </p:nvSpPr>
            <p:spPr>
              <a:xfrm>
                <a:off x="7516813" y="1588"/>
                <a:ext cx="1139825" cy="885825"/>
              </a:xfrm>
              <a:custGeom>
                <a:rect b="b" l="l" r="r" t="t"/>
                <a:pathLst>
                  <a:path extrusionOk="0" h="558" w="71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18" name="Google Shape;618;p24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19" name="Google Shape;619;p24"/>
          <p:cNvSpPr txBox="1"/>
          <p:nvPr/>
        </p:nvSpPr>
        <p:spPr>
          <a:xfrm>
            <a:off x="597975" y="5664200"/>
            <a:ext cx="1814100" cy="4290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2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Приглашенные преподаватели</a:t>
            </a:r>
            <a:endParaRPr/>
          </a:p>
        </p:txBody>
      </p:sp>
      <p:grpSp>
        <p:nvGrpSpPr>
          <p:cNvPr id="620" name="Google Shape;620;p24"/>
          <p:cNvGrpSpPr/>
          <p:nvPr/>
        </p:nvGrpSpPr>
        <p:grpSpPr>
          <a:xfrm>
            <a:off x="2837077" y="4701015"/>
            <a:ext cx="769470" cy="769470"/>
            <a:chOff x="2358921" y="4261166"/>
            <a:chExt cx="1327477" cy="1327477"/>
          </a:xfrm>
        </p:grpSpPr>
        <p:grpSp>
          <p:nvGrpSpPr>
            <p:cNvPr id="621" name="Google Shape;621;p24"/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622" name="Google Shape;622;p24"/>
              <p:cNvSpPr/>
              <p:nvPr/>
            </p:nvSpPr>
            <p:spPr>
              <a:xfrm>
                <a:off x="8235950" y="122238"/>
                <a:ext cx="198438" cy="238125"/>
              </a:xfrm>
              <a:custGeom>
                <a:rect b="b" l="l" r="r" t="t"/>
                <a:pathLst>
                  <a:path extrusionOk="0" h="133" w="107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" name="Google Shape;623;p24"/>
              <p:cNvSpPr/>
              <p:nvPr/>
            </p:nvSpPr>
            <p:spPr>
              <a:xfrm>
                <a:off x="7924800" y="431800"/>
                <a:ext cx="631825" cy="693738"/>
              </a:xfrm>
              <a:custGeom>
                <a:rect b="b" l="l" r="r" t="t"/>
                <a:pathLst>
                  <a:path extrusionOk="0" h="387" w="340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24" name="Google Shape;624;p24"/>
              <p:cNvCxnSpPr/>
              <p:nvPr/>
            </p:nvCxnSpPr>
            <p:spPr>
              <a:xfrm>
                <a:off x="8334375" y="790575"/>
                <a:ext cx="0" cy="3349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</p:cxnSp>
          <p:cxnSp>
            <p:nvCxnSpPr>
              <p:cNvPr id="625" name="Google Shape;625;p24"/>
              <p:cNvCxnSpPr/>
              <p:nvPr/>
            </p:nvCxnSpPr>
            <p:spPr>
              <a:xfrm>
                <a:off x="8458200" y="574675"/>
                <a:ext cx="0" cy="5508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</p:cxnSp>
          <p:sp>
            <p:nvSpPr>
              <p:cNvPr id="626" name="Google Shape;626;p24"/>
              <p:cNvSpPr/>
              <p:nvPr/>
            </p:nvSpPr>
            <p:spPr>
              <a:xfrm>
                <a:off x="7516813" y="1588"/>
                <a:ext cx="1139825" cy="885825"/>
              </a:xfrm>
              <a:custGeom>
                <a:rect b="b" l="l" r="r" t="t"/>
                <a:pathLst>
                  <a:path extrusionOk="0" h="558" w="71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27" name="Google Shape;627;p24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28" name="Google Shape;628;p24"/>
          <p:cNvSpPr txBox="1"/>
          <p:nvPr/>
        </p:nvSpPr>
        <p:spPr>
          <a:xfrm>
            <a:off x="2542875" y="5647575"/>
            <a:ext cx="1624200" cy="4578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2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Приглашенные преподаватели</a:t>
            </a:r>
            <a:endParaRPr/>
          </a:p>
        </p:txBody>
      </p:sp>
      <p:grpSp>
        <p:nvGrpSpPr>
          <p:cNvPr id="629" name="Google Shape;629;p24"/>
          <p:cNvGrpSpPr/>
          <p:nvPr/>
        </p:nvGrpSpPr>
        <p:grpSpPr>
          <a:xfrm>
            <a:off x="4538557" y="4741071"/>
            <a:ext cx="769470" cy="769470"/>
            <a:chOff x="2358921" y="4261166"/>
            <a:chExt cx="1327477" cy="1327477"/>
          </a:xfrm>
        </p:grpSpPr>
        <p:grpSp>
          <p:nvGrpSpPr>
            <p:cNvPr id="630" name="Google Shape;630;p24"/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631" name="Google Shape;631;p24"/>
              <p:cNvSpPr/>
              <p:nvPr/>
            </p:nvSpPr>
            <p:spPr>
              <a:xfrm>
                <a:off x="8235950" y="122238"/>
                <a:ext cx="198438" cy="238125"/>
              </a:xfrm>
              <a:custGeom>
                <a:rect b="b" l="l" r="r" t="t"/>
                <a:pathLst>
                  <a:path extrusionOk="0" h="133" w="107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2" name="Google Shape;632;p24"/>
              <p:cNvSpPr/>
              <p:nvPr/>
            </p:nvSpPr>
            <p:spPr>
              <a:xfrm>
                <a:off x="7924800" y="431800"/>
                <a:ext cx="631825" cy="693738"/>
              </a:xfrm>
              <a:custGeom>
                <a:rect b="b" l="l" r="r" t="t"/>
                <a:pathLst>
                  <a:path extrusionOk="0" h="387" w="340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33" name="Google Shape;633;p24"/>
              <p:cNvCxnSpPr/>
              <p:nvPr/>
            </p:nvCxnSpPr>
            <p:spPr>
              <a:xfrm>
                <a:off x="8334375" y="790575"/>
                <a:ext cx="0" cy="3349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</p:cxnSp>
          <p:cxnSp>
            <p:nvCxnSpPr>
              <p:cNvPr id="634" name="Google Shape;634;p24"/>
              <p:cNvCxnSpPr/>
              <p:nvPr/>
            </p:nvCxnSpPr>
            <p:spPr>
              <a:xfrm>
                <a:off x="8458200" y="574675"/>
                <a:ext cx="0" cy="5508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</p:cxnSp>
          <p:sp>
            <p:nvSpPr>
              <p:cNvPr id="635" name="Google Shape;635;p24"/>
              <p:cNvSpPr/>
              <p:nvPr/>
            </p:nvSpPr>
            <p:spPr>
              <a:xfrm>
                <a:off x="7516813" y="1588"/>
                <a:ext cx="1139825" cy="885825"/>
              </a:xfrm>
              <a:custGeom>
                <a:rect b="b" l="l" r="r" t="t"/>
                <a:pathLst>
                  <a:path extrusionOk="0" h="558" w="71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cap="flat" cmpd="sng" w="12700">
                <a:solidFill>
                  <a:schemeClr val="accent3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36" name="Google Shape;636;p24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37" name="Google Shape;637;p24"/>
          <p:cNvSpPr txBox="1"/>
          <p:nvPr/>
        </p:nvSpPr>
        <p:spPr>
          <a:xfrm>
            <a:off x="4036400" y="5664200"/>
            <a:ext cx="1933500" cy="4578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2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Приглашенные преподаватели</a:t>
            </a:r>
            <a:endParaRPr/>
          </a:p>
        </p:txBody>
      </p:sp>
      <p:sp>
        <p:nvSpPr>
          <p:cNvPr id="638" name="Google Shape;638;p24"/>
          <p:cNvSpPr/>
          <p:nvPr/>
        </p:nvSpPr>
        <p:spPr>
          <a:xfrm>
            <a:off x="3007423" y="4094584"/>
            <a:ext cx="443995" cy="428854"/>
          </a:xfrm>
          <a:prstGeom prst="downArrow">
            <a:avLst>
              <a:gd fmla="val 59524" name="adj1"/>
              <a:gd fmla="val 56573" name="adj2"/>
            </a:avLst>
          </a:prstGeom>
          <a:gradFill>
            <a:gsLst>
              <a:gs pos="0">
                <a:srgbClr val="4EBAAB">
                  <a:alpha val="0"/>
                </a:srgbClr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9" name="Google Shape;639;p24"/>
          <p:cNvSpPr/>
          <p:nvPr/>
        </p:nvSpPr>
        <p:spPr>
          <a:xfrm>
            <a:off x="1293732" y="4094584"/>
            <a:ext cx="443995" cy="428854"/>
          </a:xfrm>
          <a:prstGeom prst="downArrow">
            <a:avLst>
              <a:gd fmla="val 59524" name="adj1"/>
              <a:gd fmla="val 56573" name="adj2"/>
            </a:avLst>
          </a:prstGeom>
          <a:gradFill>
            <a:gsLst>
              <a:gs pos="0">
                <a:srgbClr val="4EBAAB">
                  <a:alpha val="0"/>
                </a:srgbClr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0" name="Google Shape;640;p24"/>
          <p:cNvSpPr/>
          <p:nvPr/>
        </p:nvSpPr>
        <p:spPr>
          <a:xfrm>
            <a:off x="4712302" y="4094584"/>
            <a:ext cx="443995" cy="428854"/>
          </a:xfrm>
          <a:prstGeom prst="downArrow">
            <a:avLst>
              <a:gd fmla="val 59524" name="adj1"/>
              <a:gd fmla="val 56573" name="adj2"/>
            </a:avLst>
          </a:prstGeom>
          <a:gradFill>
            <a:gsLst>
              <a:gs pos="0">
                <a:srgbClr val="4EBAAB">
                  <a:alpha val="0"/>
                </a:srgbClr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41" name="Google Shape;641;p24"/>
          <p:cNvGrpSpPr/>
          <p:nvPr/>
        </p:nvGrpSpPr>
        <p:grpSpPr>
          <a:xfrm>
            <a:off x="8443681" y="1441768"/>
            <a:ext cx="1159260" cy="1159260"/>
            <a:chOff x="2992694" y="1779883"/>
            <a:chExt cx="1620158" cy="1620158"/>
          </a:xfrm>
        </p:grpSpPr>
        <p:grpSp>
          <p:nvGrpSpPr>
            <p:cNvPr id="642" name="Google Shape;642;p24"/>
            <p:cNvGrpSpPr/>
            <p:nvPr/>
          </p:nvGrpSpPr>
          <p:grpSpPr>
            <a:xfrm>
              <a:off x="3345318" y="2018393"/>
              <a:ext cx="916440" cy="1032329"/>
              <a:chOff x="9615488" y="1936750"/>
              <a:chExt cx="954088" cy="1074738"/>
            </a:xfrm>
          </p:grpSpPr>
          <p:sp>
            <p:nvSpPr>
              <p:cNvPr id="643" name="Google Shape;643;p24"/>
              <p:cNvSpPr/>
              <p:nvPr/>
            </p:nvSpPr>
            <p:spPr>
              <a:xfrm>
                <a:off x="9615488" y="2463800"/>
                <a:ext cx="954088" cy="547688"/>
              </a:xfrm>
              <a:custGeom>
                <a:rect b="b" l="l" r="r" t="t"/>
                <a:pathLst>
                  <a:path extrusionOk="0" h="306" w="514">
                    <a:moveTo>
                      <a:pt x="257" y="53"/>
                    </a:moveTo>
                    <a:cubicBezTo>
                      <a:pt x="324" y="0"/>
                      <a:pt x="324" y="0"/>
                      <a:pt x="324" y="0"/>
                    </a:cubicBezTo>
                    <a:cubicBezTo>
                      <a:pt x="413" y="43"/>
                      <a:pt x="413" y="43"/>
                      <a:pt x="413" y="43"/>
                    </a:cubicBezTo>
                    <a:cubicBezTo>
                      <a:pt x="428" y="53"/>
                      <a:pt x="438" y="76"/>
                      <a:pt x="445" y="93"/>
                    </a:cubicBezTo>
                    <a:cubicBezTo>
                      <a:pt x="452" y="110"/>
                      <a:pt x="508" y="227"/>
                      <a:pt x="508" y="227"/>
                    </a:cubicBezTo>
                    <a:cubicBezTo>
                      <a:pt x="514" y="242"/>
                      <a:pt x="508" y="261"/>
                      <a:pt x="494" y="269"/>
                    </a:cubicBezTo>
                    <a:cubicBezTo>
                      <a:pt x="441" y="306"/>
                      <a:pt x="441" y="306"/>
                      <a:pt x="441" y="306"/>
                    </a:cubicBezTo>
                    <a:cubicBezTo>
                      <a:pt x="413" y="306"/>
                      <a:pt x="350" y="306"/>
                      <a:pt x="350" y="306"/>
                    </a:cubicBezTo>
                    <a:cubicBezTo>
                      <a:pt x="297" y="306"/>
                      <a:pt x="297" y="226"/>
                      <a:pt x="350" y="226"/>
                    </a:cubicBezTo>
                    <a:cubicBezTo>
                      <a:pt x="377" y="226"/>
                      <a:pt x="377" y="226"/>
                      <a:pt x="377" y="226"/>
                    </a:cubicBezTo>
                    <a:cubicBezTo>
                      <a:pt x="377" y="106"/>
                      <a:pt x="377" y="106"/>
                      <a:pt x="377" y="106"/>
                    </a:cubicBezTo>
                    <a:cubicBezTo>
                      <a:pt x="137" y="106"/>
                      <a:pt x="137" y="106"/>
                      <a:pt x="137" y="106"/>
                    </a:cubicBezTo>
                    <a:cubicBezTo>
                      <a:pt x="137" y="226"/>
                      <a:pt x="137" y="226"/>
                      <a:pt x="137" y="226"/>
                    </a:cubicBezTo>
                    <a:cubicBezTo>
                      <a:pt x="164" y="226"/>
                      <a:pt x="164" y="226"/>
                      <a:pt x="164" y="226"/>
                    </a:cubicBezTo>
                    <a:cubicBezTo>
                      <a:pt x="217" y="226"/>
                      <a:pt x="217" y="306"/>
                      <a:pt x="164" y="306"/>
                    </a:cubicBezTo>
                    <a:cubicBezTo>
                      <a:pt x="164" y="306"/>
                      <a:pt x="101" y="306"/>
                      <a:pt x="73" y="306"/>
                    </a:cubicBezTo>
                    <a:cubicBezTo>
                      <a:pt x="20" y="269"/>
                      <a:pt x="20" y="269"/>
                      <a:pt x="20" y="269"/>
                    </a:cubicBezTo>
                    <a:cubicBezTo>
                      <a:pt x="6" y="261"/>
                      <a:pt x="0" y="242"/>
                      <a:pt x="6" y="227"/>
                    </a:cubicBezTo>
                    <a:cubicBezTo>
                      <a:pt x="6" y="227"/>
                      <a:pt x="62" y="110"/>
                      <a:pt x="69" y="93"/>
                    </a:cubicBezTo>
                    <a:cubicBezTo>
                      <a:pt x="76" y="76"/>
                      <a:pt x="86" y="53"/>
                      <a:pt x="101" y="43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257" y="53"/>
                      <a:pt x="257" y="53"/>
                      <a:pt x="257" y="53"/>
                    </a:cubicBezTo>
                  </a:path>
                </a:pathLst>
              </a:custGeom>
              <a:noFill/>
              <a:ln cap="flat" cmpd="sng" w="1905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4" name="Google Shape;644;p24"/>
              <p:cNvSpPr/>
              <p:nvPr/>
            </p:nvSpPr>
            <p:spPr>
              <a:xfrm>
                <a:off x="9918700" y="1936750"/>
                <a:ext cx="346075" cy="430213"/>
              </a:xfrm>
              <a:custGeom>
                <a:rect b="b" l="l" r="r" t="t"/>
                <a:pathLst>
                  <a:path extrusionOk="0" h="240" w="186">
                    <a:moveTo>
                      <a:pt x="94" y="0"/>
                    </a:moveTo>
                    <a:cubicBezTo>
                      <a:pt x="42" y="0"/>
                      <a:pt x="0" y="32"/>
                      <a:pt x="0" y="120"/>
                    </a:cubicBezTo>
                    <a:cubicBezTo>
                      <a:pt x="0" y="209"/>
                      <a:pt x="41" y="240"/>
                      <a:pt x="93" y="240"/>
                    </a:cubicBezTo>
                    <a:cubicBezTo>
                      <a:pt x="145" y="240"/>
                      <a:pt x="186" y="209"/>
                      <a:pt x="186" y="120"/>
                    </a:cubicBezTo>
                    <a:cubicBezTo>
                      <a:pt x="186" y="32"/>
                      <a:pt x="146" y="0"/>
                      <a:pt x="94" y="0"/>
                    </a:cubicBezTo>
                    <a:close/>
                  </a:path>
                </a:pathLst>
              </a:custGeom>
              <a:noFill/>
              <a:ln cap="flat" cmpd="sng" w="1905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45" name="Google Shape;645;p24"/>
            <p:cNvSpPr/>
            <p:nvPr/>
          </p:nvSpPr>
          <p:spPr>
            <a:xfrm>
              <a:off x="2992694" y="1779883"/>
              <a:ext cx="1620158" cy="1620158"/>
            </a:xfrm>
            <a:prstGeom prst="ellipse">
              <a:avLst/>
            </a:prstGeom>
            <a:noFill/>
            <a:ln cap="flat" cmpd="sng" w="1905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46" name="Google Shape;646;p24"/>
          <p:cNvSpPr txBox="1"/>
          <p:nvPr/>
        </p:nvSpPr>
        <p:spPr>
          <a:xfrm>
            <a:off x="7598535" y="2708859"/>
            <a:ext cx="2849552" cy="36612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Команда магистратуры</a:t>
            </a:r>
            <a:endParaRPr/>
          </a:p>
        </p:txBody>
      </p:sp>
      <p:sp>
        <p:nvSpPr>
          <p:cNvPr id="647" name="Google Shape;647;p24"/>
          <p:cNvSpPr/>
          <p:nvPr/>
        </p:nvSpPr>
        <p:spPr>
          <a:xfrm>
            <a:off x="6282815" y="3076029"/>
            <a:ext cx="5480991" cy="100684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5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Проектирует курс с разработчиком учебных материалов</a:t>
            </a:r>
            <a:endParaRPr/>
          </a:p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5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Преподает </a:t>
            </a:r>
            <a:r>
              <a:rPr altLang="ru-RU" b="1" i="0" lang="ru-RU" strike="noStrike" sz="15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несколько разделов </a:t>
            </a:r>
            <a:r>
              <a:rPr altLang="ru-RU" b="0" i="0" lang="ru-RU" strike="noStrike" sz="15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курса</a:t>
            </a:r>
            <a:endParaRPr/>
          </a:p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5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Пользуется помощью </a:t>
            </a:r>
            <a:r>
              <a:rPr altLang="ru-RU" b="1" i="0" lang="ru-RU" strike="noStrike" sz="15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ассистентов </a:t>
            </a:r>
            <a:r>
              <a:rPr altLang="ru-RU" b="0" i="0" lang="ru-RU" strike="noStrike" sz="15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в процессе выставления оценок и т. д.</a:t>
            </a:r>
            <a:endParaRPr/>
          </a:p>
        </p:txBody>
      </p:sp>
      <p:grpSp>
        <p:nvGrpSpPr>
          <p:cNvPr id="648" name="Google Shape;648;p24"/>
          <p:cNvGrpSpPr/>
          <p:nvPr/>
        </p:nvGrpSpPr>
        <p:grpSpPr>
          <a:xfrm>
            <a:off x="6924886" y="4701015"/>
            <a:ext cx="769470" cy="769470"/>
            <a:chOff x="2358921" y="4261166"/>
            <a:chExt cx="1327477" cy="1327477"/>
          </a:xfrm>
        </p:grpSpPr>
        <p:grpSp>
          <p:nvGrpSpPr>
            <p:cNvPr id="649" name="Google Shape;649;p24"/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650" name="Google Shape;650;p24"/>
              <p:cNvSpPr/>
              <p:nvPr/>
            </p:nvSpPr>
            <p:spPr>
              <a:xfrm>
                <a:off x="8235950" y="122238"/>
                <a:ext cx="198438" cy="238125"/>
              </a:xfrm>
              <a:custGeom>
                <a:rect b="b" l="l" r="r" t="t"/>
                <a:pathLst>
                  <a:path extrusionOk="0" h="133" w="107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1" name="Google Shape;651;p24"/>
              <p:cNvSpPr/>
              <p:nvPr/>
            </p:nvSpPr>
            <p:spPr>
              <a:xfrm>
                <a:off x="7924800" y="431800"/>
                <a:ext cx="631825" cy="693738"/>
              </a:xfrm>
              <a:custGeom>
                <a:rect b="b" l="l" r="r" t="t"/>
                <a:pathLst>
                  <a:path extrusionOk="0" h="387" w="340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52" name="Google Shape;652;p24"/>
              <p:cNvCxnSpPr/>
              <p:nvPr/>
            </p:nvCxnSpPr>
            <p:spPr>
              <a:xfrm>
                <a:off x="8334375" y="790575"/>
                <a:ext cx="0" cy="3349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</p:cxnSp>
          <p:cxnSp>
            <p:nvCxnSpPr>
              <p:cNvPr id="653" name="Google Shape;653;p24"/>
              <p:cNvCxnSpPr/>
              <p:nvPr/>
            </p:nvCxnSpPr>
            <p:spPr>
              <a:xfrm>
                <a:off x="8458200" y="574675"/>
                <a:ext cx="0" cy="5508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</p:cxnSp>
          <p:sp>
            <p:nvSpPr>
              <p:cNvPr id="654" name="Google Shape;654;p24"/>
              <p:cNvSpPr/>
              <p:nvPr/>
            </p:nvSpPr>
            <p:spPr>
              <a:xfrm>
                <a:off x="7516813" y="1588"/>
                <a:ext cx="1139825" cy="885825"/>
              </a:xfrm>
              <a:custGeom>
                <a:rect b="b" l="l" r="r" t="t"/>
                <a:pathLst>
                  <a:path extrusionOk="0" h="558" w="71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55" name="Google Shape;655;p24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56" name="Google Shape;656;p24"/>
          <p:cNvSpPr txBox="1"/>
          <p:nvPr/>
        </p:nvSpPr>
        <p:spPr>
          <a:xfrm>
            <a:off x="6497525" y="5647575"/>
            <a:ext cx="1624200" cy="8466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2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Команда магистратуры + </a:t>
            </a:r>
            <a:endParaRPr/>
          </a:p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2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Ассистент преподавателя</a:t>
            </a:r>
            <a:endParaRPr/>
          </a:p>
        </p:txBody>
      </p:sp>
      <p:grpSp>
        <p:nvGrpSpPr>
          <p:cNvPr id="657" name="Google Shape;657;p24"/>
          <p:cNvGrpSpPr/>
          <p:nvPr/>
        </p:nvGrpSpPr>
        <p:grpSpPr>
          <a:xfrm>
            <a:off x="8630967" y="4701015"/>
            <a:ext cx="769470" cy="769470"/>
            <a:chOff x="2358921" y="4261166"/>
            <a:chExt cx="1327477" cy="1327477"/>
          </a:xfrm>
        </p:grpSpPr>
        <p:grpSp>
          <p:nvGrpSpPr>
            <p:cNvPr id="658" name="Google Shape;658;p24"/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659" name="Google Shape;659;p24"/>
              <p:cNvSpPr/>
              <p:nvPr/>
            </p:nvSpPr>
            <p:spPr>
              <a:xfrm>
                <a:off x="8235950" y="122238"/>
                <a:ext cx="198438" cy="238125"/>
              </a:xfrm>
              <a:custGeom>
                <a:rect b="b" l="l" r="r" t="t"/>
                <a:pathLst>
                  <a:path extrusionOk="0" h="133" w="107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0" name="Google Shape;660;p24"/>
              <p:cNvSpPr/>
              <p:nvPr/>
            </p:nvSpPr>
            <p:spPr>
              <a:xfrm>
                <a:off x="7924800" y="431800"/>
                <a:ext cx="631825" cy="693738"/>
              </a:xfrm>
              <a:custGeom>
                <a:rect b="b" l="l" r="r" t="t"/>
                <a:pathLst>
                  <a:path extrusionOk="0" h="387" w="340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61" name="Google Shape;661;p24"/>
              <p:cNvCxnSpPr/>
              <p:nvPr/>
            </p:nvCxnSpPr>
            <p:spPr>
              <a:xfrm>
                <a:off x="8334375" y="790575"/>
                <a:ext cx="0" cy="3349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</p:cxnSp>
          <p:cxnSp>
            <p:nvCxnSpPr>
              <p:cNvPr id="662" name="Google Shape;662;p24"/>
              <p:cNvCxnSpPr/>
              <p:nvPr/>
            </p:nvCxnSpPr>
            <p:spPr>
              <a:xfrm>
                <a:off x="8458200" y="574675"/>
                <a:ext cx="0" cy="5508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</p:cxnSp>
          <p:sp>
            <p:nvSpPr>
              <p:cNvPr id="663" name="Google Shape;663;p24"/>
              <p:cNvSpPr/>
              <p:nvPr/>
            </p:nvSpPr>
            <p:spPr>
              <a:xfrm>
                <a:off x="7516813" y="1588"/>
                <a:ext cx="1139825" cy="885825"/>
              </a:xfrm>
              <a:custGeom>
                <a:rect b="b" l="l" r="r" t="t"/>
                <a:pathLst>
                  <a:path extrusionOk="0" h="558" w="71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64" name="Google Shape;664;p24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65" name="Google Shape;665;p24"/>
          <p:cNvSpPr txBox="1"/>
          <p:nvPr/>
        </p:nvSpPr>
        <p:spPr>
          <a:xfrm>
            <a:off x="8294613" y="5647575"/>
            <a:ext cx="1457400" cy="8466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2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Команда магистратуры + </a:t>
            </a:r>
            <a:endParaRPr/>
          </a:p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2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Ассистент преподавателя</a:t>
            </a:r>
            <a:endParaRPr/>
          </a:p>
        </p:txBody>
      </p:sp>
      <p:grpSp>
        <p:nvGrpSpPr>
          <p:cNvPr id="666" name="Google Shape;666;p24"/>
          <p:cNvGrpSpPr/>
          <p:nvPr/>
        </p:nvGrpSpPr>
        <p:grpSpPr>
          <a:xfrm>
            <a:off x="10332333" y="4740865"/>
            <a:ext cx="769406" cy="769406"/>
            <a:chOff x="2358921" y="4261166"/>
            <a:chExt cx="1327477" cy="1327477"/>
          </a:xfrm>
        </p:grpSpPr>
        <p:grpSp>
          <p:nvGrpSpPr>
            <p:cNvPr id="667" name="Google Shape;667;p24"/>
            <p:cNvGrpSpPr/>
            <p:nvPr/>
          </p:nvGrpSpPr>
          <p:grpSpPr>
            <a:xfrm>
              <a:off x="2625787" y="4582932"/>
              <a:ext cx="793745" cy="782691"/>
              <a:chOff x="7516813" y="1588"/>
              <a:chExt cx="1139825" cy="1123950"/>
            </a:xfrm>
          </p:grpSpPr>
          <p:sp>
            <p:nvSpPr>
              <p:cNvPr id="668" name="Google Shape;668;p24"/>
              <p:cNvSpPr/>
              <p:nvPr/>
            </p:nvSpPr>
            <p:spPr>
              <a:xfrm>
                <a:off x="8235950" y="122238"/>
                <a:ext cx="198438" cy="238125"/>
              </a:xfrm>
              <a:custGeom>
                <a:rect b="b" l="l" r="r" t="t"/>
                <a:pathLst>
                  <a:path extrusionOk="0" h="133" w="107">
                    <a:moveTo>
                      <a:pt x="53" y="133"/>
                    </a:moveTo>
                    <a:cubicBezTo>
                      <a:pt x="23" y="133"/>
                      <a:pt x="0" y="108"/>
                      <a:pt x="0" y="7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26"/>
                      <a:pt x="23" y="0"/>
                      <a:pt x="53" y="0"/>
                    </a:cubicBezTo>
                    <a:cubicBezTo>
                      <a:pt x="84" y="0"/>
                      <a:pt x="107" y="26"/>
                      <a:pt x="107" y="57"/>
                    </a:cubicBezTo>
                    <a:cubicBezTo>
                      <a:pt x="107" y="76"/>
                      <a:pt x="107" y="76"/>
                      <a:pt x="107" y="76"/>
                    </a:cubicBezTo>
                    <a:cubicBezTo>
                      <a:pt x="107" y="108"/>
                      <a:pt x="84" y="133"/>
                      <a:pt x="53" y="133"/>
                    </a:cubicBezTo>
                    <a:close/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9" name="Google Shape;669;p24"/>
              <p:cNvSpPr/>
              <p:nvPr/>
            </p:nvSpPr>
            <p:spPr>
              <a:xfrm>
                <a:off x="7924800" y="431800"/>
                <a:ext cx="631825" cy="693738"/>
              </a:xfrm>
              <a:custGeom>
                <a:rect b="b" l="l" r="r" t="t"/>
                <a:pathLst>
                  <a:path extrusionOk="0" h="387" w="340">
                    <a:moveTo>
                      <a:pt x="154" y="387"/>
                    </a:moveTo>
                    <a:cubicBezTo>
                      <a:pt x="154" y="94"/>
                      <a:pt x="154" y="94"/>
                      <a:pt x="154" y="94"/>
                    </a:cubicBezTo>
                    <a:cubicBezTo>
                      <a:pt x="154" y="94"/>
                      <a:pt x="110" y="120"/>
                      <a:pt x="100" y="120"/>
                    </a:cubicBezTo>
                    <a:cubicBezTo>
                      <a:pt x="90" y="120"/>
                      <a:pt x="69" y="111"/>
                      <a:pt x="47" y="94"/>
                    </a:cubicBezTo>
                    <a:cubicBezTo>
                      <a:pt x="37" y="86"/>
                      <a:pt x="26" y="76"/>
                      <a:pt x="15" y="66"/>
                    </a:cubicBezTo>
                    <a:cubicBezTo>
                      <a:pt x="0" y="52"/>
                      <a:pt x="16" y="27"/>
                      <a:pt x="35" y="34"/>
                    </a:cubicBezTo>
                    <a:cubicBezTo>
                      <a:pt x="56" y="42"/>
                      <a:pt x="77" y="50"/>
                      <a:pt x="87" y="54"/>
                    </a:cubicBezTo>
                    <a:cubicBezTo>
                      <a:pt x="107" y="33"/>
                      <a:pt x="128" y="0"/>
                      <a:pt x="180" y="0"/>
                    </a:cubicBezTo>
                    <a:cubicBezTo>
                      <a:pt x="235" y="0"/>
                      <a:pt x="262" y="0"/>
                      <a:pt x="274" y="0"/>
                    </a:cubicBezTo>
                    <a:cubicBezTo>
                      <a:pt x="321" y="0"/>
                      <a:pt x="340" y="20"/>
                      <a:pt x="340" y="80"/>
                    </a:cubicBezTo>
                    <a:cubicBezTo>
                      <a:pt x="340" y="160"/>
                      <a:pt x="340" y="160"/>
                      <a:pt x="340" y="160"/>
                    </a:cubicBezTo>
                    <a:cubicBezTo>
                      <a:pt x="340" y="189"/>
                      <a:pt x="329" y="200"/>
                      <a:pt x="300" y="200"/>
                    </a:cubicBezTo>
                    <a:cubicBezTo>
                      <a:pt x="287" y="200"/>
                      <a:pt x="287" y="200"/>
                      <a:pt x="287" y="200"/>
                    </a:cubicBez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70" name="Google Shape;670;p24"/>
              <p:cNvCxnSpPr/>
              <p:nvPr/>
            </p:nvCxnSpPr>
            <p:spPr>
              <a:xfrm>
                <a:off x="8334375" y="790575"/>
                <a:ext cx="0" cy="3349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</p:cxnSp>
          <p:cxnSp>
            <p:nvCxnSpPr>
              <p:cNvPr id="671" name="Google Shape;671;p24"/>
              <p:cNvCxnSpPr/>
              <p:nvPr/>
            </p:nvCxnSpPr>
            <p:spPr>
              <a:xfrm>
                <a:off x="8458200" y="574675"/>
                <a:ext cx="0" cy="550863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</p:cxnSp>
          <p:sp>
            <p:nvSpPr>
              <p:cNvPr id="672" name="Google Shape;672;p24"/>
              <p:cNvSpPr/>
              <p:nvPr/>
            </p:nvSpPr>
            <p:spPr>
              <a:xfrm>
                <a:off x="7516813" y="1588"/>
                <a:ext cx="1139825" cy="885825"/>
              </a:xfrm>
              <a:custGeom>
                <a:rect b="b" l="l" r="r" t="t"/>
                <a:pathLst>
                  <a:path extrusionOk="0" h="558" w="718">
                    <a:moveTo>
                      <a:pt x="391" y="558"/>
                    </a:moveTo>
                    <a:lnTo>
                      <a:pt x="0" y="558"/>
                    </a:lnTo>
                    <a:lnTo>
                      <a:pt x="0" y="0"/>
                    </a:lnTo>
                    <a:lnTo>
                      <a:pt x="718" y="0"/>
                    </a:lnTo>
                    <a:lnTo>
                      <a:pt x="718" y="558"/>
                    </a:lnTo>
                    <a:lnTo>
                      <a:pt x="640" y="558"/>
                    </a:lnTo>
                  </a:path>
                </a:pathLst>
              </a:custGeom>
              <a:noFill/>
              <a:ln cap="flat" cmpd="sng" w="12700">
                <a:solidFill>
                  <a:schemeClr val="accent5"/>
                </a:solidFill>
                <a:prstDash val="solid"/>
                <a:miter lim="800000"/>
                <a:headEnd len="sm" type="none" w="sm"/>
                <a:tailEnd len="sm" type="none" w="sm"/>
              </a:ln>
            </p:spPr>
            <p:txBody>
              <a:bodyPr anchor="t" anchorCtr="0" bIns="45700" lIns="91425" numCol="1" rIns="91425" spcFirstLastPara="1" tIns="45700" wrap="square">
                <a:noAutofit/>
              </a:bodyPr>
              <a:lstStyle/>
              <a:p>
                <a:pPr algn="l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73" name="Google Shape;673;p24"/>
            <p:cNvSpPr/>
            <p:nvPr/>
          </p:nvSpPr>
          <p:spPr>
            <a:xfrm>
              <a:off x="2358921" y="4261166"/>
              <a:ext cx="1327477" cy="1327477"/>
            </a:xfrm>
            <a:prstGeom prst="ellipse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74" name="Google Shape;674;p24"/>
          <p:cNvSpPr txBox="1"/>
          <p:nvPr/>
        </p:nvSpPr>
        <p:spPr>
          <a:xfrm>
            <a:off x="9924925" y="5647575"/>
            <a:ext cx="1624200" cy="8466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2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Команда магистратуры + </a:t>
            </a:r>
            <a:endParaRPr/>
          </a:p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2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Ассистент преподавателя</a:t>
            </a:r>
            <a:endParaRPr/>
          </a:p>
        </p:txBody>
      </p:sp>
      <p:sp>
        <p:nvSpPr>
          <p:cNvPr id="675" name="Google Shape;675;p24"/>
          <p:cNvSpPr/>
          <p:nvPr/>
        </p:nvSpPr>
        <p:spPr>
          <a:xfrm>
            <a:off x="8801313" y="4094584"/>
            <a:ext cx="443995" cy="428854"/>
          </a:xfrm>
          <a:prstGeom prst="downArrow">
            <a:avLst>
              <a:gd fmla="val 59524" name="adj1"/>
              <a:gd fmla="val 56573" name="adj2"/>
            </a:avLst>
          </a:prstGeom>
          <a:gradFill>
            <a:gsLst>
              <a:gs pos="0">
                <a:srgbClr val="F7577B">
                  <a:alpha val="0"/>
                </a:srgbClr>
              </a:gs>
              <a:gs pos="99000">
                <a:schemeClr val="accent4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6" name="Google Shape;676;p24"/>
          <p:cNvSpPr/>
          <p:nvPr/>
        </p:nvSpPr>
        <p:spPr>
          <a:xfrm>
            <a:off x="7087622" y="4094584"/>
            <a:ext cx="443995" cy="428854"/>
          </a:xfrm>
          <a:prstGeom prst="downArrow">
            <a:avLst>
              <a:gd fmla="val 59524" name="adj1"/>
              <a:gd fmla="val 56573" name="adj2"/>
            </a:avLst>
          </a:prstGeom>
          <a:gradFill>
            <a:gsLst>
              <a:gs pos="0">
                <a:srgbClr val="F7577B">
                  <a:alpha val="0"/>
                </a:srgbClr>
              </a:gs>
              <a:gs pos="99000">
                <a:schemeClr val="accent4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7" name="Google Shape;677;p24"/>
          <p:cNvSpPr/>
          <p:nvPr/>
        </p:nvSpPr>
        <p:spPr>
          <a:xfrm>
            <a:off x="10506192" y="4094584"/>
            <a:ext cx="443995" cy="428854"/>
          </a:xfrm>
          <a:prstGeom prst="downArrow">
            <a:avLst>
              <a:gd fmla="val 59524" name="adj1"/>
              <a:gd fmla="val 56573" name="adj2"/>
            </a:avLst>
          </a:prstGeom>
          <a:gradFill>
            <a:gsLst>
              <a:gs pos="0">
                <a:srgbClr val="F7577B">
                  <a:alpha val="0"/>
                </a:srgbClr>
              </a:gs>
              <a:gs pos="99000">
                <a:schemeClr val="accent4"/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2" name="Google Shape;682;p25"/>
          <p:cNvGrpSpPr/>
          <p:nvPr/>
        </p:nvGrpSpPr>
        <p:grpSpPr>
          <a:xfrm>
            <a:off x="1691614" y="1568628"/>
            <a:ext cx="8444069" cy="4044309"/>
            <a:chOff x="1296134" y="1681037"/>
            <a:chExt cx="8444069" cy="4430776"/>
          </a:xfrm>
        </p:grpSpPr>
        <p:grpSp>
          <p:nvGrpSpPr>
            <p:cNvPr id="683" name="Google Shape;683;p25"/>
            <p:cNvGrpSpPr/>
            <p:nvPr/>
          </p:nvGrpSpPr>
          <p:grpSpPr>
            <a:xfrm>
              <a:off x="1389941" y="1778674"/>
              <a:ext cx="8253497" cy="4237604"/>
              <a:chOff x="1610956" y="1885950"/>
              <a:chExt cx="8253497" cy="4237604"/>
            </a:xfrm>
          </p:grpSpPr>
          <p:cxnSp>
            <p:nvCxnSpPr>
              <p:cNvPr id="684" name="Google Shape;684;p25"/>
              <p:cNvCxnSpPr/>
              <p:nvPr/>
            </p:nvCxnSpPr>
            <p:spPr>
              <a:xfrm>
                <a:off x="1752712" y="1885950"/>
                <a:ext cx="6946251" cy="0"/>
              </a:xfrm>
              <a:prstGeom prst="straightConnector1">
                <a:avLst/>
              </a:prstGeom>
              <a:noFill/>
              <a:ln cap="flat" cmpd="sng" w="38100">
                <a:solidFill>
                  <a:srgbClr val="D7D7D7"/>
                </a:solidFill>
                <a:prstDash val="dot"/>
                <a:miter lim="800000"/>
                <a:headEnd len="sm" type="none" w="sm"/>
                <a:tailEnd len="sm" type="none" w="sm"/>
              </a:ln>
            </p:spPr>
          </p:cxnSp>
          <p:cxnSp>
            <p:nvCxnSpPr>
              <p:cNvPr id="685" name="Google Shape;685;p25"/>
              <p:cNvCxnSpPr/>
              <p:nvPr/>
            </p:nvCxnSpPr>
            <p:spPr>
              <a:xfrm>
                <a:off x="2812113" y="4004752"/>
                <a:ext cx="5886849" cy="0"/>
              </a:xfrm>
              <a:prstGeom prst="straightConnector1">
                <a:avLst/>
              </a:prstGeom>
              <a:noFill/>
              <a:ln cap="flat" cmpd="sng" w="38100">
                <a:solidFill>
                  <a:srgbClr val="D7D7D7"/>
                </a:solidFill>
                <a:prstDash val="dot"/>
                <a:miter lim="800000"/>
                <a:headEnd len="sm" type="none" w="sm"/>
                <a:tailEnd len="sm" type="none" w="sm"/>
              </a:ln>
            </p:spPr>
          </p:cxnSp>
          <p:cxnSp>
            <p:nvCxnSpPr>
              <p:cNvPr id="686" name="Google Shape;686;p25"/>
              <p:cNvCxnSpPr/>
              <p:nvPr/>
            </p:nvCxnSpPr>
            <p:spPr>
              <a:xfrm>
                <a:off x="2812112" y="6123554"/>
                <a:ext cx="6946251" cy="0"/>
              </a:xfrm>
              <a:prstGeom prst="straightConnector1">
                <a:avLst/>
              </a:prstGeom>
              <a:noFill/>
              <a:ln cap="flat" cmpd="sng" w="38100">
                <a:solidFill>
                  <a:srgbClr val="D7D7D7"/>
                </a:solidFill>
                <a:prstDash val="dot"/>
                <a:miter lim="800000"/>
                <a:headEnd len="sm" type="none" w="sm"/>
                <a:tailEnd len="sm" type="none" w="sm"/>
              </a:ln>
            </p:spPr>
          </p:cxnSp>
          <p:sp>
            <p:nvSpPr>
              <p:cNvPr id="687" name="Google Shape;687;p25"/>
              <p:cNvSpPr/>
              <p:nvPr/>
            </p:nvSpPr>
            <p:spPr>
              <a:xfrm>
                <a:off x="7533470" y="1885951"/>
                <a:ext cx="2330983" cy="2118802"/>
              </a:xfrm>
              <a:prstGeom prst="arc">
                <a:avLst>
                  <a:gd fmla="val 16200000" name="adj1"/>
                  <a:gd fmla="val 5448477" name="adj2"/>
                </a:avLst>
              </a:prstGeom>
              <a:noFill/>
              <a:ln cap="flat" cmpd="sng" w="38100">
                <a:solidFill>
                  <a:srgbClr val="D7D7D7"/>
                </a:solidFill>
                <a:prstDash val="dot"/>
                <a:miter lim="800000"/>
                <a:headEnd len="sm" type="none" w="sm"/>
                <a:tailEnd len="sm" type="none" w="sm"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8" name="Google Shape;688;p25"/>
              <p:cNvSpPr/>
              <p:nvPr/>
            </p:nvSpPr>
            <p:spPr>
              <a:xfrm rot="10800000">
                <a:off x="1610956" y="4004752"/>
                <a:ext cx="2330983" cy="2118802"/>
              </a:xfrm>
              <a:prstGeom prst="arc">
                <a:avLst>
                  <a:gd fmla="val 16200000" name="adj1"/>
                  <a:gd fmla="val 5448477" name="adj2"/>
                </a:avLst>
              </a:prstGeom>
              <a:noFill/>
              <a:ln cap="flat" cmpd="sng" w="38100">
                <a:solidFill>
                  <a:srgbClr val="D7D7D7"/>
                </a:solidFill>
                <a:prstDash val="dot"/>
                <a:miter lim="800000"/>
                <a:headEnd len="sm" type="none" w="sm"/>
                <a:tailEnd len="sm" type="none" w="sm"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89" name="Google Shape;689;p25"/>
            <p:cNvSpPr/>
            <p:nvPr/>
          </p:nvSpPr>
          <p:spPr>
            <a:xfrm rot="5400000">
              <a:off x="3204987" y="1693975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0" name="Google Shape;690;p25"/>
            <p:cNvSpPr/>
            <p:nvPr/>
          </p:nvSpPr>
          <p:spPr>
            <a:xfrm rot="5400000">
              <a:off x="6832201" y="1693977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1" name="Google Shape;691;p25"/>
            <p:cNvSpPr/>
            <p:nvPr/>
          </p:nvSpPr>
          <p:spPr>
            <a:xfrm rot="10800000">
              <a:off x="9552592" y="2757209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2" name="Google Shape;692;p25"/>
            <p:cNvSpPr/>
            <p:nvPr/>
          </p:nvSpPr>
          <p:spPr>
            <a:xfrm flipH="1" rot="-5400000">
              <a:off x="6832201" y="3818292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3" name="Google Shape;693;p25"/>
            <p:cNvSpPr/>
            <p:nvPr/>
          </p:nvSpPr>
          <p:spPr>
            <a:xfrm flipH="1" rot="-5400000">
              <a:off x="3204988" y="3818294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4" name="Google Shape;694;p25"/>
            <p:cNvSpPr/>
            <p:nvPr/>
          </p:nvSpPr>
          <p:spPr>
            <a:xfrm flipH="1" rot="10800000">
              <a:off x="1296134" y="4821279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5" name="Google Shape;695;p25"/>
            <p:cNvSpPr/>
            <p:nvPr/>
          </p:nvSpPr>
          <p:spPr>
            <a:xfrm flipH="1" rot="5400000">
              <a:off x="4223180" y="5937139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6" name="Google Shape;696;p25"/>
            <p:cNvSpPr/>
            <p:nvPr/>
          </p:nvSpPr>
          <p:spPr>
            <a:xfrm flipH="1" rot="5400000">
              <a:off x="7746291" y="5937140"/>
              <a:ext cx="187611" cy="161734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7" name="Google Shape;697;p25"/>
          <p:cNvSpPr txBox="1"/>
          <p:nvPr>
            <p:ph type="title"/>
          </p:nvPr>
        </p:nvSpPr>
        <p:spPr>
          <a:xfrm>
            <a:off x="453922" y="195005"/>
            <a:ext cx="11284157" cy="59327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ctr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altLang="ru-RU" b="0" i="0" lang="ru-RU" strike="noStrike" sz="2400" u="none">
                <a:latin typeface="Arial"/>
                <a:ea typeface="Arial"/>
                <a:cs typeface="Arial"/>
                <a:sym typeface="Arial"/>
              </a:rPr>
              <a:t>Путь студента</a:t>
            </a:r>
            <a:endParaRPr/>
          </a:p>
        </p:txBody>
      </p:sp>
      <p:grpSp>
        <p:nvGrpSpPr>
          <p:cNvPr id="698" name="Google Shape;698;p25"/>
          <p:cNvGrpSpPr/>
          <p:nvPr/>
        </p:nvGrpSpPr>
        <p:grpSpPr>
          <a:xfrm>
            <a:off x="1519255" y="1377168"/>
            <a:ext cx="578195" cy="578195"/>
            <a:chOff x="1441243" y="1521854"/>
            <a:chExt cx="699615" cy="699615"/>
          </a:xfrm>
        </p:grpSpPr>
        <p:grpSp>
          <p:nvGrpSpPr>
            <p:cNvPr id="699" name="Google Shape;699;p2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00" name="Google Shape;700;p2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1" name="Google Shape;701;p2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rgbClr val="4EBAAB"/>
                  </a:gs>
                  <a:gs pos="100000">
                    <a:srgbClr val="4EBAAB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02" name="Google Shape;702;p2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03" name="Google Shape;703;p25"/>
          <p:cNvGrpSpPr/>
          <p:nvPr/>
        </p:nvGrpSpPr>
        <p:grpSpPr>
          <a:xfrm>
            <a:off x="5291097" y="1377168"/>
            <a:ext cx="578195" cy="578195"/>
            <a:chOff x="1441243" y="1521854"/>
            <a:chExt cx="699615" cy="699615"/>
          </a:xfrm>
        </p:grpSpPr>
        <p:grpSp>
          <p:nvGrpSpPr>
            <p:cNvPr id="704" name="Google Shape;704;p2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05" name="Google Shape;705;p2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6" name="Google Shape;706;p2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rgbClr val="4EBAAB"/>
                  </a:gs>
                  <a:gs pos="100000">
                    <a:srgbClr val="4EBAAB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07" name="Google Shape;707;p2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08" name="Google Shape;708;p25"/>
          <p:cNvGrpSpPr/>
          <p:nvPr/>
        </p:nvGrpSpPr>
        <p:grpSpPr>
          <a:xfrm>
            <a:off x="8773682" y="1377758"/>
            <a:ext cx="578195" cy="578195"/>
            <a:chOff x="1441243" y="1521854"/>
            <a:chExt cx="699615" cy="699615"/>
          </a:xfrm>
        </p:grpSpPr>
        <p:grpSp>
          <p:nvGrpSpPr>
            <p:cNvPr id="709" name="Google Shape;709;p2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10" name="Google Shape;710;p2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1" name="Google Shape;711;p2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rgbClr val="4EBAAB"/>
                  </a:gs>
                  <a:gs pos="100000">
                    <a:srgbClr val="4EBAAB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12" name="Google Shape;712;p2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3" name="Google Shape;713;p25"/>
          <p:cNvGrpSpPr/>
          <p:nvPr/>
        </p:nvGrpSpPr>
        <p:grpSpPr>
          <a:xfrm>
            <a:off x="8768469" y="3349588"/>
            <a:ext cx="578195" cy="578195"/>
            <a:chOff x="1441243" y="1521854"/>
            <a:chExt cx="699615" cy="699615"/>
          </a:xfrm>
        </p:grpSpPr>
        <p:grpSp>
          <p:nvGrpSpPr>
            <p:cNvPr id="714" name="Google Shape;714;p2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15" name="Google Shape;715;p2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6" name="Google Shape;716;p2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rgbClr val="4EBAAB"/>
                  </a:gs>
                  <a:gs pos="100000">
                    <a:srgbClr val="4EBAAB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17" name="Google Shape;717;p2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8" name="Google Shape;718;p25"/>
          <p:cNvGrpSpPr/>
          <p:nvPr/>
        </p:nvGrpSpPr>
        <p:grpSpPr>
          <a:xfrm>
            <a:off x="9708035" y="5237349"/>
            <a:ext cx="578195" cy="578195"/>
            <a:chOff x="1441243" y="1521854"/>
            <a:chExt cx="699615" cy="699615"/>
          </a:xfrm>
        </p:grpSpPr>
        <p:grpSp>
          <p:nvGrpSpPr>
            <p:cNvPr id="719" name="Google Shape;719;p2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20" name="Google Shape;720;p2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" name="Google Shape;721;p2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rgbClr val="FE9D79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22" name="Google Shape;722;p2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23" name="Google Shape;723;p25"/>
          <p:cNvGrpSpPr/>
          <p:nvPr/>
        </p:nvGrpSpPr>
        <p:grpSpPr>
          <a:xfrm>
            <a:off x="6184923" y="5263747"/>
            <a:ext cx="578195" cy="578195"/>
            <a:chOff x="1441243" y="1521854"/>
            <a:chExt cx="699615" cy="699615"/>
          </a:xfrm>
        </p:grpSpPr>
        <p:grpSp>
          <p:nvGrpSpPr>
            <p:cNvPr id="724" name="Google Shape;724;p2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25" name="Google Shape;725;p2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6" name="Google Shape;726;p2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rgbClr val="FE9D79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27" name="Google Shape;727;p2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28" name="Google Shape;728;p25"/>
          <p:cNvGrpSpPr/>
          <p:nvPr/>
        </p:nvGrpSpPr>
        <p:grpSpPr>
          <a:xfrm>
            <a:off x="2661814" y="5237349"/>
            <a:ext cx="578195" cy="578195"/>
            <a:chOff x="1441243" y="1521854"/>
            <a:chExt cx="699615" cy="699615"/>
          </a:xfrm>
        </p:grpSpPr>
        <p:grpSp>
          <p:nvGrpSpPr>
            <p:cNvPr id="729" name="Google Shape;729;p2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30" name="Google Shape;730;p2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1" name="Google Shape;731;p2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rgbClr val="FE9D79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32" name="Google Shape;732;p2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33" name="Google Shape;733;p25"/>
          <p:cNvGrpSpPr/>
          <p:nvPr/>
        </p:nvGrpSpPr>
        <p:grpSpPr>
          <a:xfrm>
            <a:off x="5291097" y="3309902"/>
            <a:ext cx="578195" cy="578195"/>
            <a:chOff x="1441243" y="1521854"/>
            <a:chExt cx="699615" cy="699615"/>
          </a:xfrm>
        </p:grpSpPr>
        <p:grpSp>
          <p:nvGrpSpPr>
            <p:cNvPr id="734" name="Google Shape;734;p25"/>
            <p:cNvGrpSpPr/>
            <p:nvPr/>
          </p:nvGrpSpPr>
          <p:grpSpPr>
            <a:xfrm>
              <a:off x="1441243" y="1521854"/>
              <a:ext cx="699615" cy="699615"/>
              <a:chOff x="5771516" y="743399"/>
              <a:chExt cx="769577" cy="769577"/>
            </a:xfrm>
          </p:grpSpPr>
          <p:sp>
            <p:nvSpPr>
              <p:cNvPr id="735" name="Google Shape;735;p25"/>
              <p:cNvSpPr/>
              <p:nvPr/>
            </p:nvSpPr>
            <p:spPr>
              <a:xfrm>
                <a:off x="5771516" y="743399"/>
                <a:ext cx="769577" cy="76957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6" name="Google Shape;736;p25"/>
              <p:cNvSpPr/>
              <p:nvPr/>
            </p:nvSpPr>
            <p:spPr>
              <a:xfrm>
                <a:off x="5817480" y="788142"/>
                <a:ext cx="677650" cy="677650"/>
              </a:xfrm>
              <a:prstGeom prst="ellipse">
                <a:avLst/>
              </a:prstGeom>
              <a:gradFill>
                <a:gsLst>
                  <a:gs pos="0">
                    <a:srgbClr val="4EBAAB"/>
                  </a:gs>
                  <a:gs pos="100000">
                    <a:srgbClr val="4EBAAB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37" name="Google Shape;737;p25"/>
            <p:cNvSpPr/>
            <p:nvPr/>
          </p:nvSpPr>
          <p:spPr>
            <a:xfrm>
              <a:off x="1642577" y="1739853"/>
              <a:ext cx="296945" cy="255952"/>
            </a:xfrm>
            <a:custGeom>
              <a:rect b="b" l="l" r="r" t="t"/>
              <a:pathLst>
                <a:path extrusionOk="0" h="256" w="297">
                  <a:moveTo>
                    <a:pt x="0" y="163"/>
                  </a:moveTo>
                  <a:lnTo>
                    <a:pt x="86" y="256"/>
                  </a:lnTo>
                  <a:lnTo>
                    <a:pt x="297" y="0"/>
                  </a:lnTo>
                </a:path>
              </a:pathLst>
            </a:custGeom>
            <a:noFill/>
            <a:ln cap="flat" cmpd="sng" w="28575">
              <a:solidFill>
                <a:schemeClr val="lt1"/>
              </a:solidFill>
              <a:prstDash val="solid"/>
              <a:round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38" name="Google Shape;738;p25"/>
          <p:cNvSpPr/>
          <p:nvPr/>
        </p:nvSpPr>
        <p:spPr>
          <a:xfrm>
            <a:off x="484482" y="1987020"/>
            <a:ext cx="2647738" cy="335615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Документ об образовании</a:t>
            </a:r>
            <a:endParaRPr/>
          </a:p>
        </p:txBody>
      </p:sp>
      <p:sp>
        <p:nvSpPr>
          <p:cNvPr id="739" name="Google Shape;739;p25"/>
          <p:cNvSpPr/>
          <p:nvPr/>
        </p:nvSpPr>
        <p:spPr>
          <a:xfrm>
            <a:off x="3176539" y="1987020"/>
            <a:ext cx="4807308" cy="335615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Валидация; квалификация и уровень подготовки</a:t>
            </a:r>
            <a:endParaRPr/>
          </a:p>
        </p:txBody>
      </p:sp>
      <p:sp>
        <p:nvSpPr>
          <p:cNvPr id="740" name="Google Shape;740;p25"/>
          <p:cNvSpPr/>
          <p:nvPr/>
        </p:nvSpPr>
        <p:spPr>
          <a:xfrm>
            <a:off x="8017349" y="1987020"/>
            <a:ext cx="2080433" cy="335615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Приемная комиссия</a:t>
            </a:r>
            <a:endParaRPr/>
          </a:p>
        </p:txBody>
      </p:sp>
      <p:sp>
        <p:nvSpPr>
          <p:cNvPr id="741" name="Google Shape;741;p25"/>
          <p:cNvSpPr/>
          <p:nvPr/>
        </p:nvSpPr>
        <p:spPr>
          <a:xfrm>
            <a:off x="3860640" y="2902273"/>
            <a:ext cx="3439104" cy="335615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Зачет баллов и консультирование</a:t>
            </a:r>
            <a:endParaRPr/>
          </a:p>
        </p:txBody>
      </p:sp>
      <p:sp>
        <p:nvSpPr>
          <p:cNvPr id="742" name="Google Shape;742;p25"/>
          <p:cNvSpPr/>
          <p:nvPr/>
        </p:nvSpPr>
        <p:spPr>
          <a:xfrm>
            <a:off x="7987343" y="2902273"/>
            <a:ext cx="2139230" cy="335615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Финансовая помощь</a:t>
            </a:r>
            <a:endParaRPr/>
          </a:p>
        </p:txBody>
      </p:sp>
      <p:sp>
        <p:nvSpPr>
          <p:cNvPr id="743" name="Google Shape;743;p25"/>
          <p:cNvSpPr/>
          <p:nvPr/>
        </p:nvSpPr>
        <p:spPr>
          <a:xfrm>
            <a:off x="2261882" y="4865170"/>
            <a:ext cx="1378057" cy="335615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Регистрация</a:t>
            </a:r>
            <a:endParaRPr/>
          </a:p>
        </p:txBody>
      </p:sp>
      <p:sp>
        <p:nvSpPr>
          <p:cNvPr id="744" name="Google Shape;744;p25"/>
          <p:cNvSpPr/>
          <p:nvPr/>
        </p:nvSpPr>
        <p:spPr>
          <a:xfrm>
            <a:off x="5915296" y="4865170"/>
            <a:ext cx="1117446" cy="335615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Обучение</a:t>
            </a:r>
            <a:endParaRPr/>
          </a:p>
        </p:txBody>
      </p:sp>
      <p:sp>
        <p:nvSpPr>
          <p:cNvPr id="745" name="Google Shape;745;p25"/>
          <p:cNvSpPr/>
          <p:nvPr/>
        </p:nvSpPr>
        <p:spPr>
          <a:xfrm>
            <a:off x="9563946" y="4865170"/>
            <a:ext cx="866371" cy="335615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Выпуск</a:t>
            </a:r>
            <a:endParaRPr/>
          </a:p>
        </p:txBody>
      </p:sp>
      <p:sp>
        <p:nvSpPr>
          <p:cNvPr id="746" name="Google Shape;746;p25"/>
          <p:cNvSpPr/>
          <p:nvPr/>
        </p:nvSpPr>
        <p:spPr>
          <a:xfrm>
            <a:off x="10596825" y="2244275"/>
            <a:ext cx="1595100" cy="8574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300" u="non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Коучинг</a:t>
            </a:r>
            <a:br>
              <a:rPr altLang="ru-RU" b="1" i="0" lang="ru-RU" strike="noStrike" sz="1300" u="non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altLang="ru-RU" b="1" i="0" lang="ru-RU" strike="noStrike" sz="1300" u="non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 для абитуриентов</a:t>
            </a:r>
            <a:endParaRPr/>
          </a:p>
        </p:txBody>
      </p:sp>
      <p:sp>
        <p:nvSpPr>
          <p:cNvPr id="747" name="Google Shape;747;p25"/>
          <p:cNvSpPr/>
          <p:nvPr/>
        </p:nvSpPr>
        <p:spPr>
          <a:xfrm>
            <a:off x="4531513" y="6208016"/>
            <a:ext cx="3863642" cy="488168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300" u="none">
                <a:solidFill>
                  <a:srgbClr val="FE9D79"/>
                </a:solidFill>
                <a:latin typeface="Arial"/>
                <a:ea typeface="Arial"/>
                <a:cs typeface="Arial"/>
                <a:sym typeface="Arial"/>
              </a:rPr>
              <a:t>Коучинг с целью удержания &amp; Услуги по сопровождению</a:t>
            </a:r>
            <a:endParaRPr/>
          </a:p>
        </p:txBody>
      </p:sp>
      <p:grpSp>
        <p:nvGrpSpPr>
          <p:cNvPr id="748" name="Google Shape;748;p25"/>
          <p:cNvGrpSpPr/>
          <p:nvPr/>
        </p:nvGrpSpPr>
        <p:grpSpPr>
          <a:xfrm>
            <a:off x="10213987" y="1389308"/>
            <a:ext cx="267262" cy="2451963"/>
            <a:chOff x="9818506" y="1697108"/>
            <a:chExt cx="611853" cy="2026415"/>
          </a:xfrm>
        </p:grpSpPr>
        <p:cxnSp>
          <p:nvCxnSpPr>
            <p:cNvPr id="749" name="Google Shape;749;p25"/>
            <p:cNvCxnSpPr/>
            <p:nvPr/>
          </p:nvCxnSpPr>
          <p:spPr>
            <a:xfrm>
              <a:off x="9818506" y="1697108"/>
              <a:ext cx="396848" cy="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750" name="Google Shape;750;p25"/>
            <p:cNvCxnSpPr/>
            <p:nvPr/>
          </p:nvCxnSpPr>
          <p:spPr>
            <a:xfrm>
              <a:off x="9818506" y="3723523"/>
              <a:ext cx="396848" cy="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751" name="Google Shape;751;p25"/>
            <p:cNvCxnSpPr/>
            <p:nvPr/>
          </p:nvCxnSpPr>
          <p:spPr>
            <a:xfrm rot="10800000">
              <a:off x="10215355" y="1697108"/>
              <a:ext cx="0" cy="2023115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752" name="Google Shape;752;p25"/>
            <p:cNvCxnSpPr/>
            <p:nvPr/>
          </p:nvCxnSpPr>
          <p:spPr>
            <a:xfrm>
              <a:off x="10216833" y="2686741"/>
              <a:ext cx="213526" cy="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grpSp>
        <p:nvGrpSpPr>
          <p:cNvPr id="753" name="Google Shape;753;p25"/>
          <p:cNvGrpSpPr/>
          <p:nvPr/>
        </p:nvGrpSpPr>
        <p:grpSpPr>
          <a:xfrm rot="5400000">
            <a:off x="6301177" y="2059529"/>
            <a:ext cx="293163" cy="7951016"/>
            <a:chOff x="9818506" y="1697108"/>
            <a:chExt cx="611853" cy="2026415"/>
          </a:xfrm>
        </p:grpSpPr>
        <p:cxnSp>
          <p:nvCxnSpPr>
            <p:cNvPr id="754" name="Google Shape;754;p25"/>
            <p:cNvCxnSpPr/>
            <p:nvPr/>
          </p:nvCxnSpPr>
          <p:spPr>
            <a:xfrm>
              <a:off x="9818506" y="1697108"/>
              <a:ext cx="396848" cy="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755" name="Google Shape;755;p25"/>
            <p:cNvCxnSpPr/>
            <p:nvPr/>
          </p:nvCxnSpPr>
          <p:spPr>
            <a:xfrm>
              <a:off x="9818506" y="3723523"/>
              <a:ext cx="396848" cy="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756" name="Google Shape;756;p25"/>
            <p:cNvCxnSpPr/>
            <p:nvPr/>
          </p:nvCxnSpPr>
          <p:spPr>
            <a:xfrm rot="10800000">
              <a:off x="10215355" y="1697108"/>
              <a:ext cx="0" cy="2023115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757" name="Google Shape;757;p25"/>
            <p:cNvCxnSpPr/>
            <p:nvPr/>
          </p:nvCxnSpPr>
          <p:spPr>
            <a:xfrm>
              <a:off x="10216833" y="2706491"/>
              <a:ext cx="213526" cy="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</p:spTree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26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Решения по вопросам управления онлайн-программами</a:t>
            </a:r>
            <a:endParaRPr/>
          </a:p>
        </p:txBody>
      </p:sp>
      <p:sp>
        <p:nvSpPr>
          <p:cNvPr id="763" name="Google Shape;763;p26"/>
          <p:cNvSpPr/>
          <p:nvPr/>
        </p:nvSpPr>
        <p:spPr>
          <a:xfrm rot="5400000">
            <a:off x="10366819" y="-790480"/>
            <a:ext cx="1022727" cy="2599687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64" name="Google Shape;764;p26"/>
          <p:cNvGrpSpPr/>
          <p:nvPr/>
        </p:nvGrpSpPr>
        <p:grpSpPr>
          <a:xfrm>
            <a:off x="9932357" y="181836"/>
            <a:ext cx="583980" cy="573272"/>
            <a:chOff x="9505950" y="1917700"/>
            <a:chExt cx="1125538" cy="1104900"/>
          </a:xfrm>
        </p:grpSpPr>
        <p:sp>
          <p:nvSpPr>
            <p:cNvPr id="765" name="Google Shape;765;p26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6" name="Google Shape;766;p26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7" name="Google Shape;767;p26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8" name="Google Shape;768;p26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9" name="Google Shape;769;p26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0" name="Google Shape;770;p26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71" name="Google Shape;771;p26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772" name="Google Shape;772;p26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773" name="Google Shape;773;p26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sp>
        <p:nvSpPr>
          <p:cNvPr id="774" name="Google Shape;774;p26"/>
          <p:cNvSpPr txBox="1"/>
          <p:nvPr/>
        </p:nvSpPr>
        <p:spPr>
          <a:xfrm>
            <a:off x="10515850" y="347675"/>
            <a:ext cx="1676100" cy="3051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ДЕЯТЕЛЬНОСТЬ</a:t>
            </a:r>
            <a:endParaRPr/>
          </a:p>
        </p:txBody>
      </p:sp>
      <p:grpSp>
        <p:nvGrpSpPr>
          <p:cNvPr id="775" name="Google Shape;775;p26"/>
          <p:cNvGrpSpPr/>
          <p:nvPr/>
        </p:nvGrpSpPr>
        <p:grpSpPr>
          <a:xfrm>
            <a:off x="649139" y="1292374"/>
            <a:ext cx="5114575" cy="3661259"/>
            <a:chOff x="540013" y="1292375"/>
            <a:chExt cx="3654728" cy="3121994"/>
          </a:xfrm>
        </p:grpSpPr>
        <p:sp>
          <p:nvSpPr>
            <p:cNvPr id="776" name="Google Shape;776;p26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7843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7" name="Google Shape;777;p26"/>
            <p:cNvSpPr txBox="1"/>
            <p:nvPr/>
          </p:nvSpPr>
          <p:spPr>
            <a:xfrm>
              <a:off x="540013" y="1292375"/>
              <a:ext cx="1312884" cy="3121994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234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/>
            </a:p>
          </p:txBody>
        </p:sp>
        <p:sp>
          <p:nvSpPr>
            <p:cNvPr id="778" name="Google Shape;778;p26"/>
            <p:cNvSpPr txBox="1"/>
            <p:nvPr/>
          </p:nvSpPr>
          <p:spPr>
            <a:xfrm>
              <a:off x="1737497" y="2085601"/>
              <a:ext cx="2333700" cy="15351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2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Что вы можете сделать</a:t>
              </a:r>
              <a:endParaRPr/>
            </a:p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2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собственными силами?</a:t>
              </a:r>
              <a:endParaRPr/>
            </a:p>
          </p:txBody>
        </p:sp>
      </p:grpSp>
      <p:grpSp>
        <p:nvGrpSpPr>
          <p:cNvPr id="779" name="Google Shape;779;p26"/>
          <p:cNvGrpSpPr/>
          <p:nvPr/>
        </p:nvGrpSpPr>
        <p:grpSpPr>
          <a:xfrm>
            <a:off x="6101546" y="1292336"/>
            <a:ext cx="5316722" cy="3661164"/>
            <a:chOff x="4330621" y="1292375"/>
            <a:chExt cx="3799287" cy="3121995"/>
          </a:xfrm>
        </p:grpSpPr>
        <p:sp>
          <p:nvSpPr>
            <p:cNvPr id="780" name="Google Shape;780;p26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rgbClr val="6AD8E8">
                    <a:alpha val="67843"/>
                  </a:srgbClr>
                </a:gs>
                <a:gs pos="100000">
                  <a:srgbClr val="6AD8E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1" name="Google Shape;781;p26"/>
            <p:cNvSpPr txBox="1"/>
            <p:nvPr/>
          </p:nvSpPr>
          <p:spPr>
            <a:xfrm>
              <a:off x="4330621" y="1292375"/>
              <a:ext cx="1312884" cy="3121995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234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/>
            </a:p>
          </p:txBody>
        </p:sp>
        <p:sp>
          <p:nvSpPr>
            <p:cNvPr id="782" name="Google Shape;782;p26"/>
            <p:cNvSpPr txBox="1"/>
            <p:nvPr/>
          </p:nvSpPr>
          <p:spPr>
            <a:xfrm>
              <a:off x="5643508" y="2199461"/>
              <a:ext cx="2486400" cy="13668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2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Что необходимо передать на </a:t>
              </a:r>
              <a:br>
                <a:rPr altLang="ru-RU" b="0" i="0" lang="ru-RU" strike="noStrike" sz="2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altLang="ru-RU" b="0" i="0" lang="ru-RU" strike="noStrike" sz="2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субподряд?</a:t>
              </a:r>
              <a:endParaRPr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27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Отдел по делам студентов</a:t>
            </a:r>
            <a:endParaRPr/>
          </a:p>
        </p:txBody>
      </p:sp>
      <p:cxnSp>
        <p:nvCxnSpPr>
          <p:cNvPr id="788" name="Google Shape;788;p27"/>
          <p:cNvCxnSpPr/>
          <p:nvPr/>
        </p:nvCxnSpPr>
        <p:spPr>
          <a:xfrm>
            <a:off x="5922807" y="1659066"/>
            <a:ext cx="0" cy="4334435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type="none" w="sm"/>
            <a:tailEnd len="sm" type="none" w="sm"/>
          </a:ln>
        </p:spPr>
      </p:cxnSp>
      <p:sp>
        <p:nvSpPr>
          <p:cNvPr id="789" name="Google Shape;789;p27"/>
          <p:cNvSpPr/>
          <p:nvPr/>
        </p:nvSpPr>
        <p:spPr>
          <a:xfrm>
            <a:off x="6375145" y="3431899"/>
            <a:ext cx="5509937" cy="823783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2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Каждому члену команды отводится определенная роль</a:t>
            </a:r>
            <a:endParaRPr/>
          </a:p>
        </p:txBody>
      </p:sp>
      <p:sp>
        <p:nvSpPr>
          <p:cNvPr id="790" name="Google Shape;790;p27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1" name="Google Shape;791;p27"/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792" name="Google Shape;792;p27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3" name="Google Shape;793;p27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4" name="Google Shape;794;p27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5" name="Google Shape;795;p27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6" name="Google Shape;796;p27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7" name="Google Shape;797;p27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98" name="Google Shape;798;p27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799" name="Google Shape;799;p27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800" name="Google Shape;800;p27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sp>
        <p:nvSpPr>
          <p:cNvPr id="801" name="Google Shape;801;p27"/>
          <p:cNvSpPr txBox="1"/>
          <p:nvPr/>
        </p:nvSpPr>
        <p:spPr>
          <a:xfrm>
            <a:off x="10260026" y="314350"/>
            <a:ext cx="1741500" cy="3051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ДЕЯТЕЛЬНОСТЬ</a:t>
            </a:r>
            <a:endParaRPr/>
          </a:p>
        </p:txBody>
      </p:sp>
      <p:sp>
        <p:nvSpPr>
          <p:cNvPr id="802" name="Google Shape;802;p27"/>
          <p:cNvSpPr/>
          <p:nvPr/>
        </p:nvSpPr>
        <p:spPr>
          <a:xfrm rot="5400000">
            <a:off x="1800728" y="1461073"/>
            <a:ext cx="2478945" cy="2175371"/>
          </a:xfrm>
          <a:prstGeom prst="hexagon">
            <a:avLst>
              <a:gd fmla="val 29007" name="adj"/>
              <a:gd fmla="val 115470" name="vf"/>
            </a:avLst>
          </a:prstGeom>
          <a:gradFill>
            <a:gsLst>
              <a:gs pos="0">
                <a:srgbClr val="93D5CC"/>
              </a:gs>
              <a:gs pos="100000">
                <a:schemeClr val="accent3"/>
              </a:gs>
            </a:gsLst>
            <a:path path="circle">
              <a:fillToRect b="100%" r="100%"/>
            </a:path>
            <a:tileRect l="-100%" t="-100%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3" name="Google Shape;803;p27"/>
          <p:cNvSpPr txBox="1"/>
          <p:nvPr/>
        </p:nvSpPr>
        <p:spPr>
          <a:xfrm>
            <a:off x="1949927" y="2359065"/>
            <a:ext cx="2180546" cy="39663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2000" u="none">
                <a:solidFill>
                  <a:srgbClr val="255F57"/>
                </a:solidFill>
                <a:latin typeface="Arial"/>
                <a:ea typeface="Arial"/>
                <a:cs typeface="Arial"/>
                <a:sym typeface="Arial"/>
              </a:rPr>
              <a:t>Администратор</a:t>
            </a:r>
            <a:endParaRPr/>
          </a:p>
        </p:txBody>
      </p:sp>
      <p:sp>
        <p:nvSpPr>
          <p:cNvPr id="804" name="Google Shape;804;p27"/>
          <p:cNvSpPr/>
          <p:nvPr/>
        </p:nvSpPr>
        <p:spPr>
          <a:xfrm rot="5400000">
            <a:off x="443634" y="3716960"/>
            <a:ext cx="2478945" cy="2175371"/>
          </a:xfrm>
          <a:prstGeom prst="hexagon">
            <a:avLst>
              <a:gd fmla="val 29007" name="adj"/>
              <a:gd fmla="val 115470" name="vf"/>
            </a:avLst>
          </a:prstGeom>
          <a:gradFill>
            <a:gsLst>
              <a:gs pos="0">
                <a:srgbClr val="FEC3AD"/>
              </a:gs>
              <a:gs pos="100000">
                <a:schemeClr val="accent4"/>
              </a:gs>
            </a:gsLst>
            <a:path path="circle">
              <a:fillToRect b="100%" r="100%"/>
            </a:path>
            <a:tileRect l="-100%" t="-100%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5" name="Google Shape;805;p27"/>
          <p:cNvSpPr txBox="1"/>
          <p:nvPr/>
        </p:nvSpPr>
        <p:spPr>
          <a:xfrm>
            <a:off x="1075915" y="4614952"/>
            <a:ext cx="1214381" cy="39663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1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cap="none" i="0" lang="ru-RU" strike="noStrike" sz="2000" u="none">
                <a:solidFill>
                  <a:srgbClr val="A5603A"/>
                </a:solidFill>
                <a:latin typeface="Arial"/>
                <a:ea typeface="Arial"/>
                <a:cs typeface="Arial"/>
                <a:sym typeface="Arial"/>
              </a:rPr>
              <a:t>Студент</a:t>
            </a:r>
            <a:endParaRPr/>
          </a:p>
        </p:txBody>
      </p:sp>
      <p:sp>
        <p:nvSpPr>
          <p:cNvPr id="806" name="Google Shape;806;p27"/>
          <p:cNvSpPr/>
          <p:nvPr/>
        </p:nvSpPr>
        <p:spPr>
          <a:xfrm rot="5400000">
            <a:off x="3214584" y="3703655"/>
            <a:ext cx="2478945" cy="2175371"/>
          </a:xfrm>
          <a:prstGeom prst="hexagon">
            <a:avLst>
              <a:gd fmla="val 29007" name="adj"/>
              <a:gd fmla="val 115470" name="vf"/>
            </a:avLst>
          </a:prstGeom>
          <a:gradFill>
            <a:gsLst>
              <a:gs pos="0">
                <a:srgbClr val="A4E7F1"/>
              </a:gs>
              <a:gs pos="100000">
                <a:schemeClr val="accent2"/>
              </a:gs>
            </a:gsLst>
            <a:path path="circle">
              <a:fillToRect b="100%" r="100%"/>
            </a:path>
            <a:tileRect l="-100%" t="-100%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7" name="Google Shape;807;p27"/>
          <p:cNvSpPr txBox="1"/>
          <p:nvPr/>
        </p:nvSpPr>
        <p:spPr>
          <a:xfrm>
            <a:off x="3375701" y="4601647"/>
            <a:ext cx="2156710" cy="39663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2000" u="none">
                <a:solidFill>
                  <a:srgbClr val="178392"/>
                </a:solidFill>
                <a:latin typeface="Arial"/>
                <a:ea typeface="Arial"/>
                <a:cs typeface="Arial"/>
                <a:sym typeface="Arial"/>
              </a:rPr>
              <a:t>Преподаватель</a:t>
            </a:r>
            <a:endParaRPr/>
          </a:p>
        </p:txBody>
      </p:sp>
    </p:spTree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1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p28"/>
          <p:cNvSpPr/>
          <p:nvPr/>
        </p:nvSpPr>
        <p:spPr>
          <a:xfrm rot="5400000">
            <a:off x="3214584" y="3703655"/>
            <a:ext cx="2478945" cy="2175371"/>
          </a:xfrm>
          <a:prstGeom prst="hexagon">
            <a:avLst>
              <a:gd fmla="val 29007" name="adj"/>
              <a:gd fmla="val 115470" name="vf"/>
            </a:avLst>
          </a:prstGeom>
          <a:gradFill>
            <a:gsLst>
              <a:gs pos="0">
                <a:srgbClr val="A4E7F1"/>
              </a:gs>
              <a:gs pos="100000">
                <a:schemeClr val="accent2"/>
              </a:gs>
            </a:gsLst>
            <a:path path="circle">
              <a:fillToRect b="100%" r="100%"/>
            </a:path>
            <a:tileRect l="-100%" t="-100%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3" name="Google Shape;813;p28"/>
          <p:cNvSpPr/>
          <p:nvPr/>
        </p:nvSpPr>
        <p:spPr>
          <a:xfrm rot="5400000">
            <a:off x="443634" y="3716960"/>
            <a:ext cx="2478945" cy="2175371"/>
          </a:xfrm>
          <a:prstGeom prst="hexagon">
            <a:avLst>
              <a:gd fmla="val 29007" name="adj"/>
              <a:gd fmla="val 115470" name="vf"/>
            </a:avLst>
          </a:prstGeom>
          <a:gradFill>
            <a:gsLst>
              <a:gs pos="0">
                <a:srgbClr val="FEC3AD"/>
              </a:gs>
              <a:gs pos="100000">
                <a:schemeClr val="accent4"/>
              </a:gs>
            </a:gsLst>
            <a:path path="circle">
              <a:fillToRect b="100%" r="100%"/>
            </a:path>
            <a:tileRect l="-100%" t="-100%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4" name="Google Shape;814;p28"/>
          <p:cNvSpPr/>
          <p:nvPr/>
        </p:nvSpPr>
        <p:spPr>
          <a:xfrm rot="5400000">
            <a:off x="1800728" y="1461073"/>
            <a:ext cx="2478945" cy="2175371"/>
          </a:xfrm>
          <a:prstGeom prst="hexagon">
            <a:avLst>
              <a:gd fmla="val 29007" name="adj"/>
              <a:gd fmla="val 115470" name="vf"/>
            </a:avLst>
          </a:prstGeom>
          <a:gradFill>
            <a:gsLst>
              <a:gs pos="0">
                <a:srgbClr val="93D5CC"/>
              </a:gs>
              <a:gs pos="100000">
                <a:schemeClr val="accent3"/>
              </a:gs>
            </a:gsLst>
            <a:path path="circle">
              <a:fillToRect b="100%" r="100%"/>
            </a:path>
            <a:tileRect l="-100%" t="-100%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" name="Google Shape;815;p28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Отдел по делам студентов</a:t>
            </a:r>
            <a:endParaRPr/>
          </a:p>
        </p:txBody>
      </p:sp>
      <p:cxnSp>
        <p:nvCxnSpPr>
          <p:cNvPr id="816" name="Google Shape;816;p28"/>
          <p:cNvCxnSpPr/>
          <p:nvPr/>
        </p:nvCxnSpPr>
        <p:spPr>
          <a:xfrm>
            <a:off x="5922807" y="1659066"/>
            <a:ext cx="0" cy="4334435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type="none" w="sm"/>
            <a:tailEnd len="sm" type="none" w="sm"/>
          </a:ln>
        </p:spPr>
      </p:cxnSp>
      <p:sp>
        <p:nvSpPr>
          <p:cNvPr id="817" name="Google Shape;817;p28"/>
          <p:cNvSpPr/>
          <p:nvPr/>
        </p:nvSpPr>
        <p:spPr>
          <a:xfrm>
            <a:off x="6375150" y="1658975"/>
            <a:ext cx="5509800" cy="43344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2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Участники, имеющие схожие роли, собираются в группы и проводят мозговой штурм: обсуждают необходимые услуги и предложения по организации предоставления этих услуг</a:t>
            </a:r>
            <a:endParaRPr/>
          </a:p>
        </p:txBody>
      </p:sp>
      <p:sp>
        <p:nvSpPr>
          <p:cNvPr id="818" name="Google Shape;818;p28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19" name="Google Shape;819;p28"/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820" name="Google Shape;820;p28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1" name="Google Shape;821;p28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2" name="Google Shape;822;p28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3" name="Google Shape;823;p28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4" name="Google Shape;824;p28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5" name="Google Shape;825;p28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826" name="Google Shape;826;p28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827" name="Google Shape;827;p28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828" name="Google Shape;828;p28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sp>
        <p:nvSpPr>
          <p:cNvPr id="829" name="Google Shape;829;p28"/>
          <p:cNvSpPr txBox="1"/>
          <p:nvPr/>
        </p:nvSpPr>
        <p:spPr>
          <a:xfrm>
            <a:off x="10260026" y="314350"/>
            <a:ext cx="1625100" cy="3051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ДЕЯТЕЛЬНОСТЬ</a:t>
            </a:r>
            <a:endParaRPr/>
          </a:p>
        </p:txBody>
      </p:sp>
      <p:sp>
        <p:nvSpPr>
          <p:cNvPr id="830" name="Google Shape;830;p28"/>
          <p:cNvSpPr/>
          <p:nvPr/>
        </p:nvSpPr>
        <p:spPr>
          <a:xfrm>
            <a:off x="2869002" y="3565173"/>
            <a:ext cx="2672740" cy="2465640"/>
          </a:xfrm>
          <a:custGeom>
            <a:rect b="b" l="l" r="r" t="t"/>
            <a:pathLst>
              <a:path extrusionOk="0" h="698" w="742">
                <a:moveTo>
                  <a:pt x="440" y="698"/>
                </a:moveTo>
                <a:cubicBezTo>
                  <a:pt x="742" y="523"/>
                  <a:pt x="742" y="523"/>
                  <a:pt x="742" y="523"/>
                </a:cubicBezTo>
                <a:cubicBezTo>
                  <a:pt x="742" y="175"/>
                  <a:pt x="742" y="175"/>
                  <a:pt x="742" y="175"/>
                </a:cubicBezTo>
                <a:cubicBezTo>
                  <a:pt x="440" y="0"/>
                  <a:pt x="440" y="0"/>
                  <a:pt x="440" y="0"/>
                </a:cubicBezTo>
                <a:cubicBezTo>
                  <a:pt x="340" y="58"/>
                  <a:pt x="340" y="58"/>
                  <a:pt x="340" y="58"/>
                </a:cubicBezTo>
                <a:cubicBezTo>
                  <a:pt x="336" y="60"/>
                  <a:pt x="331" y="66"/>
                  <a:pt x="330" y="70"/>
                </a:cubicBezTo>
                <a:cubicBezTo>
                  <a:pt x="326" y="81"/>
                  <a:pt x="331" y="92"/>
                  <a:pt x="340" y="97"/>
                </a:cubicBezTo>
                <a:cubicBezTo>
                  <a:pt x="341" y="98"/>
                  <a:pt x="343" y="99"/>
                  <a:pt x="344" y="99"/>
                </a:cubicBezTo>
                <a:cubicBezTo>
                  <a:pt x="348" y="100"/>
                  <a:pt x="352" y="102"/>
                  <a:pt x="355" y="104"/>
                </a:cubicBezTo>
                <a:cubicBezTo>
                  <a:pt x="378" y="117"/>
                  <a:pt x="389" y="145"/>
                  <a:pt x="381" y="171"/>
                </a:cubicBezTo>
                <a:cubicBezTo>
                  <a:pt x="371" y="200"/>
                  <a:pt x="339" y="217"/>
                  <a:pt x="309" y="207"/>
                </a:cubicBezTo>
                <a:cubicBezTo>
                  <a:pt x="305" y="206"/>
                  <a:pt x="302" y="204"/>
                  <a:pt x="298" y="202"/>
                </a:cubicBezTo>
                <a:cubicBezTo>
                  <a:pt x="277" y="190"/>
                  <a:pt x="266" y="165"/>
                  <a:pt x="271" y="141"/>
                </a:cubicBezTo>
                <a:cubicBezTo>
                  <a:pt x="272" y="137"/>
                  <a:pt x="271" y="129"/>
                  <a:pt x="269" y="125"/>
                </a:cubicBezTo>
                <a:cubicBezTo>
                  <a:pt x="267" y="122"/>
                  <a:pt x="264" y="119"/>
                  <a:pt x="260" y="117"/>
                </a:cubicBezTo>
                <a:cubicBezTo>
                  <a:pt x="253" y="113"/>
                  <a:pt x="245" y="113"/>
                  <a:pt x="238" y="117"/>
                </a:cubicBezTo>
                <a:cubicBezTo>
                  <a:pt x="138" y="175"/>
                  <a:pt x="138" y="175"/>
                  <a:pt x="138" y="175"/>
                </a:cubicBezTo>
                <a:cubicBezTo>
                  <a:pt x="138" y="290"/>
                  <a:pt x="138" y="290"/>
                  <a:pt x="138" y="290"/>
                </a:cubicBezTo>
                <a:cubicBezTo>
                  <a:pt x="138" y="298"/>
                  <a:pt x="135" y="305"/>
                  <a:pt x="129" y="311"/>
                </a:cubicBezTo>
                <a:cubicBezTo>
                  <a:pt x="123" y="317"/>
                  <a:pt x="116" y="320"/>
                  <a:pt x="108" y="320"/>
                </a:cubicBezTo>
                <a:cubicBezTo>
                  <a:pt x="103" y="320"/>
                  <a:pt x="97" y="319"/>
                  <a:pt x="92" y="316"/>
                </a:cubicBezTo>
                <a:cubicBezTo>
                  <a:pt x="90" y="315"/>
                  <a:pt x="89" y="313"/>
                  <a:pt x="87" y="312"/>
                </a:cubicBezTo>
                <a:cubicBezTo>
                  <a:pt x="85" y="310"/>
                  <a:pt x="82" y="308"/>
                  <a:pt x="79" y="306"/>
                </a:cubicBezTo>
                <a:cubicBezTo>
                  <a:pt x="61" y="296"/>
                  <a:pt x="37" y="298"/>
                  <a:pt x="22" y="312"/>
                </a:cubicBezTo>
                <a:cubicBezTo>
                  <a:pt x="2" y="330"/>
                  <a:pt x="0" y="361"/>
                  <a:pt x="18" y="382"/>
                </a:cubicBezTo>
                <a:cubicBezTo>
                  <a:pt x="21" y="386"/>
                  <a:pt x="26" y="389"/>
                  <a:pt x="30" y="392"/>
                </a:cubicBezTo>
                <a:cubicBezTo>
                  <a:pt x="48" y="402"/>
                  <a:pt x="72" y="400"/>
                  <a:pt x="87" y="386"/>
                </a:cubicBezTo>
                <a:cubicBezTo>
                  <a:pt x="97" y="377"/>
                  <a:pt x="111" y="375"/>
                  <a:pt x="123" y="382"/>
                </a:cubicBezTo>
                <a:cubicBezTo>
                  <a:pt x="125" y="384"/>
                  <a:pt x="128" y="386"/>
                  <a:pt x="130" y="388"/>
                </a:cubicBezTo>
                <a:cubicBezTo>
                  <a:pt x="135" y="393"/>
                  <a:pt x="138" y="402"/>
                  <a:pt x="138" y="408"/>
                </a:cubicBezTo>
                <a:cubicBezTo>
                  <a:pt x="138" y="523"/>
                  <a:pt x="138" y="523"/>
                  <a:pt x="138" y="523"/>
                </a:cubicBezTo>
                <a:lnTo>
                  <a:pt x="440" y="698"/>
                </a:lnTo>
                <a:close/>
              </a:path>
            </a:pathLst>
          </a:custGeom>
          <a:gradFill>
            <a:gsLst>
              <a:gs pos="0">
                <a:srgbClr val="A4E7F1"/>
              </a:gs>
              <a:gs pos="100000">
                <a:schemeClr val="accent2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1" name="Google Shape;831;p28"/>
          <p:cNvSpPr/>
          <p:nvPr/>
        </p:nvSpPr>
        <p:spPr>
          <a:xfrm>
            <a:off x="595422" y="3441239"/>
            <a:ext cx="2178633" cy="2589574"/>
          </a:xfrm>
          <a:custGeom>
            <a:rect b="b" l="l" r="r" t="t"/>
            <a:pathLst>
              <a:path extrusionOk="0" h="733" w="605">
                <a:moveTo>
                  <a:pt x="302" y="733"/>
                </a:moveTo>
                <a:cubicBezTo>
                  <a:pt x="604" y="558"/>
                  <a:pt x="604" y="558"/>
                  <a:pt x="604" y="558"/>
                </a:cubicBezTo>
                <a:cubicBezTo>
                  <a:pt x="604" y="443"/>
                  <a:pt x="604" y="443"/>
                  <a:pt x="604" y="443"/>
                </a:cubicBezTo>
                <a:cubicBezTo>
                  <a:pt x="605" y="438"/>
                  <a:pt x="602" y="431"/>
                  <a:pt x="599" y="428"/>
                </a:cubicBezTo>
                <a:cubicBezTo>
                  <a:pt x="597" y="426"/>
                  <a:pt x="595" y="425"/>
                  <a:pt x="593" y="423"/>
                </a:cubicBezTo>
                <a:cubicBezTo>
                  <a:pt x="584" y="418"/>
                  <a:pt x="574" y="420"/>
                  <a:pt x="566" y="426"/>
                </a:cubicBezTo>
                <a:cubicBezTo>
                  <a:pt x="548" y="443"/>
                  <a:pt x="522" y="445"/>
                  <a:pt x="500" y="433"/>
                </a:cubicBezTo>
                <a:cubicBezTo>
                  <a:pt x="495" y="430"/>
                  <a:pt x="490" y="426"/>
                  <a:pt x="486" y="422"/>
                </a:cubicBezTo>
                <a:cubicBezTo>
                  <a:pt x="466" y="398"/>
                  <a:pt x="468" y="362"/>
                  <a:pt x="491" y="342"/>
                </a:cubicBezTo>
                <a:cubicBezTo>
                  <a:pt x="511" y="323"/>
                  <a:pt x="545" y="322"/>
                  <a:pt x="567" y="342"/>
                </a:cubicBezTo>
                <a:cubicBezTo>
                  <a:pt x="567" y="343"/>
                  <a:pt x="569" y="343"/>
                  <a:pt x="570" y="344"/>
                </a:cubicBezTo>
                <a:cubicBezTo>
                  <a:pt x="574" y="346"/>
                  <a:pt x="578" y="348"/>
                  <a:pt x="582" y="347"/>
                </a:cubicBezTo>
                <a:cubicBezTo>
                  <a:pt x="594" y="347"/>
                  <a:pt x="604" y="337"/>
                  <a:pt x="604" y="325"/>
                </a:cubicBezTo>
                <a:cubicBezTo>
                  <a:pt x="604" y="210"/>
                  <a:pt x="604" y="210"/>
                  <a:pt x="604" y="210"/>
                </a:cubicBezTo>
                <a:cubicBezTo>
                  <a:pt x="505" y="152"/>
                  <a:pt x="505" y="152"/>
                  <a:pt x="505" y="152"/>
                </a:cubicBezTo>
                <a:cubicBezTo>
                  <a:pt x="490" y="144"/>
                  <a:pt x="485" y="125"/>
                  <a:pt x="493" y="111"/>
                </a:cubicBezTo>
                <a:cubicBezTo>
                  <a:pt x="496" y="105"/>
                  <a:pt x="504" y="99"/>
                  <a:pt x="510" y="97"/>
                </a:cubicBezTo>
                <a:cubicBezTo>
                  <a:pt x="534" y="90"/>
                  <a:pt x="548" y="64"/>
                  <a:pt x="543" y="40"/>
                </a:cubicBezTo>
                <a:cubicBezTo>
                  <a:pt x="540" y="27"/>
                  <a:pt x="532" y="15"/>
                  <a:pt x="519" y="8"/>
                </a:cubicBezTo>
                <a:cubicBezTo>
                  <a:pt x="509" y="2"/>
                  <a:pt x="497" y="0"/>
                  <a:pt x="485" y="2"/>
                </a:cubicBezTo>
                <a:cubicBezTo>
                  <a:pt x="458" y="8"/>
                  <a:pt x="441" y="34"/>
                  <a:pt x="447" y="60"/>
                </a:cubicBezTo>
                <a:cubicBezTo>
                  <a:pt x="450" y="77"/>
                  <a:pt x="440" y="93"/>
                  <a:pt x="424" y="96"/>
                </a:cubicBezTo>
                <a:cubicBezTo>
                  <a:pt x="417" y="98"/>
                  <a:pt x="409" y="97"/>
                  <a:pt x="403" y="93"/>
                </a:cubicBezTo>
                <a:cubicBezTo>
                  <a:pt x="402" y="93"/>
                  <a:pt x="402" y="93"/>
                  <a:pt x="402" y="93"/>
                </a:cubicBezTo>
                <a:cubicBezTo>
                  <a:pt x="302" y="35"/>
                  <a:pt x="302" y="35"/>
                  <a:pt x="302" y="35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558"/>
                  <a:pt x="0" y="558"/>
                  <a:pt x="0" y="558"/>
                </a:cubicBezTo>
                <a:lnTo>
                  <a:pt x="302" y="733"/>
                </a:lnTo>
                <a:close/>
              </a:path>
            </a:pathLst>
          </a:custGeom>
          <a:gradFill>
            <a:gsLst>
              <a:gs pos="0">
                <a:srgbClr val="FEC3AD"/>
              </a:gs>
              <a:gs pos="100000">
                <a:schemeClr val="accent4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2" name="Google Shape;832;p28"/>
          <p:cNvSpPr/>
          <p:nvPr/>
        </p:nvSpPr>
        <p:spPr>
          <a:xfrm>
            <a:off x="1952514" y="1315817"/>
            <a:ext cx="2175372" cy="2589574"/>
          </a:xfrm>
          <a:custGeom>
            <a:rect b="b" l="l" r="r" t="t"/>
            <a:pathLst>
              <a:path extrusionOk="0" h="733" w="604">
                <a:moveTo>
                  <a:pt x="244" y="533"/>
                </a:moveTo>
                <a:cubicBezTo>
                  <a:pt x="251" y="560"/>
                  <a:pt x="234" y="590"/>
                  <a:pt x="206" y="598"/>
                </a:cubicBezTo>
                <a:cubicBezTo>
                  <a:pt x="202" y="599"/>
                  <a:pt x="196" y="604"/>
                  <a:pt x="194" y="608"/>
                </a:cubicBezTo>
                <a:cubicBezTo>
                  <a:pt x="188" y="619"/>
                  <a:pt x="191" y="633"/>
                  <a:pt x="202" y="639"/>
                </a:cubicBezTo>
                <a:cubicBezTo>
                  <a:pt x="302" y="697"/>
                  <a:pt x="302" y="697"/>
                  <a:pt x="302" y="697"/>
                </a:cubicBezTo>
                <a:cubicBezTo>
                  <a:pt x="402" y="639"/>
                  <a:pt x="402" y="639"/>
                  <a:pt x="402" y="639"/>
                </a:cubicBezTo>
                <a:cubicBezTo>
                  <a:pt x="411" y="634"/>
                  <a:pt x="423" y="634"/>
                  <a:pt x="432" y="639"/>
                </a:cubicBezTo>
                <a:cubicBezTo>
                  <a:pt x="437" y="642"/>
                  <a:pt x="440" y="646"/>
                  <a:pt x="443" y="650"/>
                </a:cubicBezTo>
                <a:cubicBezTo>
                  <a:pt x="447" y="656"/>
                  <a:pt x="448" y="666"/>
                  <a:pt x="446" y="672"/>
                </a:cubicBezTo>
                <a:cubicBezTo>
                  <a:pt x="442" y="692"/>
                  <a:pt x="452" y="714"/>
                  <a:pt x="470" y="725"/>
                </a:cubicBezTo>
                <a:cubicBezTo>
                  <a:pt x="473" y="726"/>
                  <a:pt x="476" y="728"/>
                  <a:pt x="479" y="729"/>
                </a:cubicBezTo>
                <a:cubicBezTo>
                  <a:pt x="492" y="733"/>
                  <a:pt x="505" y="732"/>
                  <a:pt x="517" y="726"/>
                </a:cubicBezTo>
                <a:cubicBezTo>
                  <a:pt x="529" y="720"/>
                  <a:pt x="537" y="710"/>
                  <a:pt x="541" y="697"/>
                </a:cubicBezTo>
                <a:cubicBezTo>
                  <a:pt x="549" y="675"/>
                  <a:pt x="539" y="651"/>
                  <a:pt x="519" y="639"/>
                </a:cubicBezTo>
                <a:cubicBezTo>
                  <a:pt x="516" y="638"/>
                  <a:pt x="513" y="636"/>
                  <a:pt x="510" y="635"/>
                </a:cubicBezTo>
                <a:cubicBezTo>
                  <a:pt x="508" y="634"/>
                  <a:pt x="506" y="634"/>
                  <a:pt x="504" y="633"/>
                </a:cubicBezTo>
                <a:cubicBezTo>
                  <a:pt x="504" y="633"/>
                  <a:pt x="504" y="633"/>
                  <a:pt x="504" y="633"/>
                </a:cubicBezTo>
                <a:cubicBezTo>
                  <a:pt x="492" y="625"/>
                  <a:pt x="486" y="611"/>
                  <a:pt x="491" y="597"/>
                </a:cubicBezTo>
                <a:cubicBezTo>
                  <a:pt x="492" y="591"/>
                  <a:pt x="498" y="583"/>
                  <a:pt x="504" y="580"/>
                </a:cubicBezTo>
                <a:cubicBezTo>
                  <a:pt x="604" y="523"/>
                  <a:pt x="604" y="523"/>
                  <a:pt x="604" y="523"/>
                </a:cubicBezTo>
                <a:cubicBezTo>
                  <a:pt x="604" y="174"/>
                  <a:pt x="604" y="174"/>
                  <a:pt x="604" y="174"/>
                </a:cubicBezTo>
                <a:cubicBezTo>
                  <a:pt x="302" y="0"/>
                  <a:pt x="302" y="0"/>
                  <a:pt x="302" y="0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523"/>
                  <a:pt x="0" y="523"/>
                  <a:pt x="0" y="523"/>
                </a:cubicBezTo>
                <a:cubicBezTo>
                  <a:pt x="100" y="580"/>
                  <a:pt x="100" y="580"/>
                  <a:pt x="100" y="580"/>
                </a:cubicBezTo>
                <a:cubicBezTo>
                  <a:pt x="104" y="583"/>
                  <a:pt x="111" y="584"/>
                  <a:pt x="116" y="583"/>
                </a:cubicBezTo>
                <a:cubicBezTo>
                  <a:pt x="128" y="580"/>
                  <a:pt x="136" y="568"/>
                  <a:pt x="133" y="556"/>
                </a:cubicBezTo>
                <a:cubicBezTo>
                  <a:pt x="130" y="541"/>
                  <a:pt x="133" y="526"/>
                  <a:pt x="141" y="513"/>
                </a:cubicBezTo>
                <a:cubicBezTo>
                  <a:pt x="150" y="501"/>
                  <a:pt x="162" y="492"/>
                  <a:pt x="177" y="489"/>
                </a:cubicBezTo>
                <a:cubicBezTo>
                  <a:pt x="191" y="486"/>
                  <a:pt x="205" y="488"/>
                  <a:pt x="217" y="495"/>
                </a:cubicBezTo>
                <a:cubicBezTo>
                  <a:pt x="231" y="503"/>
                  <a:pt x="241" y="517"/>
                  <a:pt x="244" y="533"/>
                </a:cubicBezTo>
                <a:close/>
              </a:path>
            </a:pathLst>
          </a:custGeom>
          <a:gradFill>
            <a:gsLst>
              <a:gs pos="0">
                <a:srgbClr val="93D5CC"/>
              </a:gs>
              <a:gs pos="100000">
                <a:schemeClr val="accent3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3" name="Google Shape;833;p28"/>
          <p:cNvSpPr txBox="1"/>
          <p:nvPr/>
        </p:nvSpPr>
        <p:spPr>
          <a:xfrm>
            <a:off x="1949927" y="2359065"/>
            <a:ext cx="2180546" cy="39663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2000" u="none">
                <a:solidFill>
                  <a:srgbClr val="255F57"/>
                </a:solidFill>
                <a:latin typeface="Arial"/>
                <a:ea typeface="Arial"/>
                <a:cs typeface="Arial"/>
                <a:sym typeface="Arial"/>
              </a:rPr>
              <a:t>Администратор</a:t>
            </a:r>
            <a:endParaRPr/>
          </a:p>
        </p:txBody>
      </p:sp>
      <p:sp>
        <p:nvSpPr>
          <p:cNvPr id="834" name="Google Shape;834;p28"/>
          <p:cNvSpPr txBox="1"/>
          <p:nvPr/>
        </p:nvSpPr>
        <p:spPr>
          <a:xfrm>
            <a:off x="1075915" y="4614952"/>
            <a:ext cx="1214381" cy="39663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1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cap="none" i="0" lang="ru-RU" strike="noStrike" sz="2000" u="none">
                <a:solidFill>
                  <a:srgbClr val="A5603A"/>
                </a:solidFill>
                <a:latin typeface="Arial"/>
                <a:ea typeface="Arial"/>
                <a:cs typeface="Arial"/>
                <a:sym typeface="Arial"/>
              </a:rPr>
              <a:t>Студент</a:t>
            </a:r>
            <a:endParaRPr/>
          </a:p>
        </p:txBody>
      </p:sp>
      <p:sp>
        <p:nvSpPr>
          <p:cNvPr id="835" name="Google Shape;835;p28"/>
          <p:cNvSpPr txBox="1"/>
          <p:nvPr/>
        </p:nvSpPr>
        <p:spPr>
          <a:xfrm>
            <a:off x="3375701" y="4601647"/>
            <a:ext cx="2156710" cy="39663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2000" u="none">
                <a:solidFill>
                  <a:srgbClr val="178392"/>
                </a:solidFill>
                <a:latin typeface="Arial"/>
                <a:ea typeface="Arial"/>
                <a:cs typeface="Arial"/>
                <a:sym typeface="Arial"/>
              </a:rPr>
              <a:t>Преподаватель</a:t>
            </a:r>
            <a:endParaRPr/>
          </a:p>
        </p:txBody>
      </p:sp>
      <p:sp>
        <p:nvSpPr>
          <p:cNvPr id="836" name="Google Shape;836;p28"/>
          <p:cNvSpPr/>
          <p:nvPr/>
        </p:nvSpPr>
        <p:spPr>
          <a:xfrm>
            <a:off x="6468375" y="4294200"/>
            <a:ext cx="5509800" cy="16992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2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Домашние команды перераспределяются и определяют все необходимые услуги и полезные предложения</a:t>
            </a:r>
            <a:endParaRPr/>
          </a:p>
        </p:txBody>
      </p: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8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8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8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0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urrent State - CurrentState-v3 (2).png" id="841" name="Google Shape;841;p29"/>
          <p:cNvPicPr preferRelativeResize="0"/>
          <p:nvPr/>
        </p:nvPicPr>
        <p:blipFill rotWithShape="1">
          <a:blip r:embed="rId3">
            <a:alphaModFix/>
          </a:blip>
          <a:srcRect b="137" l="5" r="315" t="0"/>
          <a:stretch/>
        </p:blipFill>
        <p:spPr>
          <a:xfrm>
            <a:off x="5839752" y="0"/>
            <a:ext cx="635224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42" name="Google Shape;842;p29"/>
          <p:cNvSpPr/>
          <p:nvPr/>
        </p:nvSpPr>
        <p:spPr>
          <a:xfrm>
            <a:off x="0" y="0"/>
            <a:ext cx="5839752" cy="6858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3" name="Google Shape;843;p29"/>
          <p:cNvSpPr txBox="1"/>
          <p:nvPr/>
        </p:nvSpPr>
        <p:spPr>
          <a:xfrm>
            <a:off x="1938125" y="2459500"/>
            <a:ext cx="3459900" cy="13119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40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Комплекс </a:t>
            </a:r>
            <a:endParaRPr/>
          </a:p>
          <a:p>
            <a:pPr algn="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40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технологий</a:t>
            </a:r>
            <a:r>
              <a:rPr altLang="ru-RU" b="1" i="0" lang="ru-RU" strike="noStrike" sz="4000" u="none">
                <a:solidFill>
                  <a:srgbClr val="FFFFFF"/>
                </a:solidFill>
                <a:highlight>
                  <a:srgbClr val="000000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 result for asu birdseye view" id="81" name="Google Shape;81;p4"/>
          <p:cNvPicPr preferRelativeResize="0"/>
          <p:nvPr/>
        </p:nvPicPr>
        <p:blipFill rotWithShape="1">
          <a:blip r:embed="rId3">
            <a:alphaModFix/>
          </a:blip>
          <a:srcRect b="15625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chemeClr val="lt1"/>
              </a:gs>
            </a:gsLst>
            <a:lin ang="162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cap="none" i="0" strike="noStrike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4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Что представляет собой Университет штата Аризона?</a:t>
            </a:r>
            <a:endParaRPr/>
          </a:p>
        </p:txBody>
      </p:sp>
      <p:grpSp>
        <p:nvGrpSpPr>
          <p:cNvPr id="84" name="Google Shape;84;p4"/>
          <p:cNvGrpSpPr/>
          <p:nvPr/>
        </p:nvGrpSpPr>
        <p:grpSpPr>
          <a:xfrm>
            <a:off x="529163" y="1956816"/>
            <a:ext cx="2651760" cy="2651760"/>
            <a:chOff x="529163" y="1408176"/>
            <a:chExt cx="2651760" cy="2651760"/>
          </a:xfrm>
        </p:grpSpPr>
        <p:sp>
          <p:nvSpPr>
            <p:cNvPr id="85" name="Google Shape;85;p4"/>
            <p:cNvSpPr/>
            <p:nvPr/>
          </p:nvSpPr>
          <p:spPr>
            <a:xfrm>
              <a:off x="529163" y="1408176"/>
              <a:ext cx="2651760" cy="26517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64000">
                  <a:srgbClr val="4EBAAB">
                    <a:alpha val="67843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cap="none" i="0" strike="noStrike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4"/>
            <p:cNvSpPr txBox="1"/>
            <p:nvPr/>
          </p:nvSpPr>
          <p:spPr>
            <a:xfrm>
              <a:off x="594162" y="2257002"/>
              <a:ext cx="2521760" cy="128144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cap="none" i="0" lang="ru-RU" strike="noStrike" sz="26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Государственный </a:t>
              </a:r>
              <a:br>
                <a:rPr altLang="ru-RU" b="0" cap="none" i="0" lang="ru-RU" strike="noStrike" sz="26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altLang="ru-RU" b="0" cap="none" i="0" lang="ru-RU" strike="noStrike" sz="26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университет</a:t>
              </a:r>
              <a:endParaRPr/>
            </a:p>
          </p:txBody>
        </p:sp>
      </p:grpSp>
      <p:grpSp>
        <p:nvGrpSpPr>
          <p:cNvPr id="87" name="Google Shape;87;p4"/>
          <p:cNvGrpSpPr/>
          <p:nvPr/>
        </p:nvGrpSpPr>
        <p:grpSpPr>
          <a:xfrm>
            <a:off x="3382091" y="1956816"/>
            <a:ext cx="2651760" cy="2651760"/>
            <a:chOff x="3382091" y="1408176"/>
            <a:chExt cx="2651760" cy="2651760"/>
          </a:xfrm>
        </p:grpSpPr>
        <p:sp>
          <p:nvSpPr>
            <p:cNvPr id="88" name="Google Shape;88;p4"/>
            <p:cNvSpPr/>
            <p:nvPr/>
          </p:nvSpPr>
          <p:spPr>
            <a:xfrm>
              <a:off x="3382091" y="1408176"/>
              <a:ext cx="2651760" cy="26517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64000">
                  <a:srgbClr val="4EBAAB">
                    <a:alpha val="67843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cap="none" i="0" strike="noStrike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4"/>
            <p:cNvSpPr txBox="1"/>
            <p:nvPr/>
          </p:nvSpPr>
          <p:spPr>
            <a:xfrm>
              <a:off x="3447090" y="2093578"/>
              <a:ext cx="2521761" cy="128144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cap="none" i="0" lang="ru-RU" strike="noStrike" sz="26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98 000 студентов </a:t>
              </a:r>
              <a:br>
                <a:rPr altLang="ru-RU" b="0" cap="none" i="0" lang="ru-RU" strike="noStrike" sz="26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altLang="ru-RU" b="0" cap="none" i="0" lang="ru-RU" strike="noStrike" sz="26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(2017 г.)</a:t>
              </a:r>
              <a:endParaRPr/>
            </a:p>
          </p:txBody>
        </p:sp>
      </p:grpSp>
      <p:grpSp>
        <p:nvGrpSpPr>
          <p:cNvPr id="90" name="Google Shape;90;p4"/>
          <p:cNvGrpSpPr/>
          <p:nvPr/>
        </p:nvGrpSpPr>
        <p:grpSpPr>
          <a:xfrm>
            <a:off x="6257456" y="1956816"/>
            <a:ext cx="2651760" cy="2651760"/>
            <a:chOff x="6257456" y="1408176"/>
            <a:chExt cx="2651760" cy="2651760"/>
          </a:xfrm>
        </p:grpSpPr>
        <p:sp>
          <p:nvSpPr>
            <p:cNvPr id="91" name="Google Shape;91;p4"/>
            <p:cNvSpPr/>
            <p:nvPr/>
          </p:nvSpPr>
          <p:spPr>
            <a:xfrm>
              <a:off x="6257456" y="1408176"/>
              <a:ext cx="2651760" cy="26517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64000">
                  <a:srgbClr val="4EBAAB">
                    <a:alpha val="67843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cap="none" i="0" strike="noStrike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92;p4"/>
            <p:cNvSpPr txBox="1"/>
            <p:nvPr/>
          </p:nvSpPr>
          <p:spPr>
            <a:xfrm>
              <a:off x="6322456" y="2093578"/>
              <a:ext cx="2521761" cy="1678077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cap="none" i="0" lang="ru-RU" strike="noStrike" sz="26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Расходы на исследования –</a:t>
              </a:r>
              <a:endParaRPr/>
            </a:p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cap="none" i="0" lang="ru-RU" strike="noStrike" sz="26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 $541 млн</a:t>
              </a:r>
              <a:endParaRPr/>
            </a:p>
          </p:txBody>
        </p:sp>
      </p:grpSp>
      <p:grpSp>
        <p:nvGrpSpPr>
          <p:cNvPr id="93" name="Google Shape;93;p4"/>
          <p:cNvGrpSpPr/>
          <p:nvPr/>
        </p:nvGrpSpPr>
        <p:grpSpPr>
          <a:xfrm>
            <a:off x="9110383" y="1956816"/>
            <a:ext cx="2651760" cy="2651760"/>
            <a:chOff x="9110383" y="1408176"/>
            <a:chExt cx="2651760" cy="2651760"/>
          </a:xfrm>
        </p:grpSpPr>
        <p:sp>
          <p:nvSpPr>
            <p:cNvPr id="94" name="Google Shape;94;p4"/>
            <p:cNvSpPr/>
            <p:nvPr/>
          </p:nvSpPr>
          <p:spPr>
            <a:xfrm>
              <a:off x="9110383" y="1408176"/>
              <a:ext cx="2651760" cy="265176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64000">
                  <a:srgbClr val="4EBAAB">
                    <a:alpha val="67843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cap="none" i="0" strike="noStrike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4"/>
            <p:cNvSpPr txBox="1"/>
            <p:nvPr/>
          </p:nvSpPr>
          <p:spPr>
            <a:xfrm>
              <a:off x="9175383" y="2045692"/>
              <a:ext cx="2521760" cy="128144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cap="none" i="0" lang="ru-RU" strike="noStrike" sz="26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Городское население </a:t>
              </a:r>
              <a:br>
                <a:rPr altLang="ru-RU" b="0" cap="none" i="0" lang="ru-RU" strike="noStrike" sz="26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altLang="ru-RU" b="0" cap="none" i="0" lang="ru-RU" strike="noStrike" sz="26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 – 4,5 млн</a:t>
              </a:r>
              <a:endParaRPr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7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SU-Online-3rd-Party-Tools.pdf" id="848" name="Google Shape;848;p30"/>
          <p:cNvPicPr preferRelativeResize="0"/>
          <p:nvPr/>
        </p:nvPicPr>
        <p:blipFill rotWithShape="1">
          <a:blip r:embed="rId3">
            <a:alphaModFix/>
          </a:blip>
          <a:srcRect b="1825" l="0" r="0" t="9667"/>
          <a:stretch/>
        </p:blipFill>
        <p:spPr>
          <a:xfrm>
            <a:off x="211503" y="0"/>
            <a:ext cx="5892530" cy="6749145"/>
          </a:xfrm>
          <a:prstGeom prst="rect">
            <a:avLst/>
          </a:prstGeom>
          <a:noFill/>
          <a:ln>
            <a:noFill/>
          </a:ln>
        </p:spPr>
      </p:pic>
      <p:sp>
        <p:nvSpPr>
          <p:cNvPr id="849" name="Google Shape;849;p30"/>
          <p:cNvSpPr/>
          <p:nvPr/>
        </p:nvSpPr>
        <p:spPr>
          <a:xfrm>
            <a:off x="2890591" y="0"/>
            <a:ext cx="3461657" cy="93617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0" name="Google Shape;850;p30"/>
          <p:cNvSpPr/>
          <p:nvPr/>
        </p:nvSpPr>
        <p:spPr>
          <a:xfrm>
            <a:off x="6352248" y="0"/>
            <a:ext cx="5839752" cy="6858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1" name="Google Shape;851;p30"/>
          <p:cNvSpPr txBox="1"/>
          <p:nvPr/>
        </p:nvSpPr>
        <p:spPr>
          <a:xfrm>
            <a:off x="6794099" y="2459504"/>
            <a:ext cx="4961004" cy="1922161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40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Система управления обучением</a:t>
            </a:r>
            <a:endParaRPr/>
          </a:p>
        </p:txBody>
      </p:sp>
    </p:spTree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p31"/>
          <p:cNvSpPr/>
          <p:nvPr/>
        </p:nvSpPr>
        <p:spPr>
          <a:xfrm rot="5400000">
            <a:off x="10366819" y="-790480"/>
            <a:ext cx="1022727" cy="2599687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57" name="Google Shape;857;p31"/>
          <p:cNvGrpSpPr/>
          <p:nvPr/>
        </p:nvGrpSpPr>
        <p:grpSpPr>
          <a:xfrm>
            <a:off x="9932357" y="181836"/>
            <a:ext cx="583980" cy="573272"/>
            <a:chOff x="9505950" y="1917700"/>
            <a:chExt cx="1125538" cy="1104900"/>
          </a:xfrm>
        </p:grpSpPr>
        <p:sp>
          <p:nvSpPr>
            <p:cNvPr id="858" name="Google Shape;858;p31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9" name="Google Shape;859;p31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0" name="Google Shape;860;p31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1" name="Google Shape;861;p31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2" name="Google Shape;862;p31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3" name="Google Shape;863;p31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864" name="Google Shape;864;p31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865" name="Google Shape;865;p31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866" name="Google Shape;866;p31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sp>
        <p:nvSpPr>
          <p:cNvPr id="867" name="Google Shape;867;p31"/>
          <p:cNvSpPr txBox="1"/>
          <p:nvPr/>
        </p:nvSpPr>
        <p:spPr>
          <a:xfrm>
            <a:off x="10515850" y="347675"/>
            <a:ext cx="1676100" cy="3051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ДЕЯТЕЛЬНОСТЬ</a:t>
            </a:r>
            <a:endParaRPr/>
          </a:p>
        </p:txBody>
      </p:sp>
      <p:sp>
        <p:nvSpPr>
          <p:cNvPr id="868" name="Google Shape;868;p31"/>
          <p:cNvSpPr txBox="1"/>
          <p:nvPr>
            <p:ph type="title"/>
          </p:nvPr>
        </p:nvSpPr>
        <p:spPr>
          <a:xfrm>
            <a:off x="149500" y="195000"/>
            <a:ext cx="10366200" cy="825600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000" u="none">
                <a:latin typeface="Arial"/>
                <a:ea typeface="Arial"/>
                <a:cs typeface="Arial"/>
                <a:sym typeface="Arial"/>
              </a:rPr>
              <a:t>Проанализируйте свою технологическую среду</a:t>
            </a:r>
            <a:endParaRPr sz="3000"/>
          </a:p>
        </p:txBody>
      </p:sp>
      <p:grpSp>
        <p:nvGrpSpPr>
          <p:cNvPr id="869" name="Google Shape;869;p31"/>
          <p:cNvGrpSpPr/>
          <p:nvPr/>
        </p:nvGrpSpPr>
        <p:grpSpPr>
          <a:xfrm>
            <a:off x="361525" y="1122637"/>
            <a:ext cx="3751675" cy="2611200"/>
            <a:chOff x="501617" y="1292396"/>
            <a:chExt cx="3751675" cy="2611200"/>
          </a:xfrm>
        </p:grpSpPr>
        <p:sp>
          <p:nvSpPr>
            <p:cNvPr id="870" name="Google Shape;870;p31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7843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1" name="Google Shape;871;p31"/>
            <p:cNvSpPr txBox="1"/>
            <p:nvPr/>
          </p:nvSpPr>
          <p:spPr>
            <a:xfrm>
              <a:off x="501617" y="1292396"/>
              <a:ext cx="1562400" cy="26112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195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/>
            </a:p>
          </p:txBody>
        </p:sp>
        <p:sp>
          <p:nvSpPr>
            <p:cNvPr id="872" name="Google Shape;872;p31"/>
            <p:cNvSpPr txBox="1"/>
            <p:nvPr/>
          </p:nvSpPr>
          <p:spPr>
            <a:xfrm>
              <a:off x="1615092" y="1956559"/>
              <a:ext cx="2638200" cy="19212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Запишите каждую систему </a:t>
              </a:r>
              <a:br>
                <a:rPr altLang="ru-RU" b="0" i="0" lang="ru-RU" strike="noStrike" sz="1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altLang="ru-RU" b="0" i="0" lang="ru-RU" strike="noStrike" sz="1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в вашем учебном заведении </a:t>
              </a:r>
              <a:br>
                <a:rPr altLang="ru-RU" b="0" i="0" lang="ru-RU" strike="noStrike" sz="1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altLang="ru-RU" b="0" i="0" lang="ru-RU" strike="noStrike" sz="1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на стикере </a:t>
              </a:r>
              <a:br>
                <a:rPr altLang="ru-RU" b="0" i="0" lang="ru-RU" strike="noStrike" sz="1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altLang="ru-RU" b="0" i="0" lang="ru-RU" strike="noStrike" sz="1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(SIS, LMS и </a:t>
              </a:r>
              <a:r>
                <a:rPr altLang="ru-RU" b="0" i="0" lang="ru-RU" strike="noStrike" sz="20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т. д.)</a:t>
              </a:r>
              <a:endParaRPr/>
            </a:p>
          </p:txBody>
        </p:sp>
      </p:grpSp>
      <p:grpSp>
        <p:nvGrpSpPr>
          <p:cNvPr id="873" name="Google Shape;873;p31"/>
          <p:cNvGrpSpPr/>
          <p:nvPr/>
        </p:nvGrpSpPr>
        <p:grpSpPr>
          <a:xfrm>
            <a:off x="4242425" y="1122625"/>
            <a:ext cx="3643475" cy="2499000"/>
            <a:chOff x="4382517" y="1292384"/>
            <a:chExt cx="3643475" cy="2499000"/>
          </a:xfrm>
        </p:grpSpPr>
        <p:sp>
          <p:nvSpPr>
            <p:cNvPr id="874" name="Google Shape;874;p31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rgbClr val="6AD8E8">
                    <a:alpha val="67843"/>
                  </a:srgbClr>
                </a:gs>
                <a:gs pos="100000">
                  <a:srgbClr val="6AD8E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5" name="Google Shape;875;p31"/>
            <p:cNvSpPr txBox="1"/>
            <p:nvPr/>
          </p:nvSpPr>
          <p:spPr>
            <a:xfrm>
              <a:off x="4382517" y="1292384"/>
              <a:ext cx="1562400" cy="24990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195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/>
            </a:p>
          </p:txBody>
        </p:sp>
        <p:sp>
          <p:nvSpPr>
            <p:cNvPr id="876" name="Google Shape;876;p31"/>
            <p:cNvSpPr txBox="1"/>
            <p:nvPr/>
          </p:nvSpPr>
          <p:spPr>
            <a:xfrm>
              <a:off x="5745692" y="2169584"/>
              <a:ext cx="2280300" cy="13119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20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Сгруппируйте стикеры по функциям на флипчарте/стене</a:t>
              </a:r>
              <a:endParaRPr/>
            </a:p>
          </p:txBody>
        </p:sp>
      </p:grpSp>
      <p:grpSp>
        <p:nvGrpSpPr>
          <p:cNvPr id="877" name="Google Shape;877;p31"/>
          <p:cNvGrpSpPr/>
          <p:nvPr/>
        </p:nvGrpSpPr>
        <p:grpSpPr>
          <a:xfrm>
            <a:off x="7782400" y="1122625"/>
            <a:ext cx="3822100" cy="2457208"/>
            <a:chOff x="7922492" y="1292384"/>
            <a:chExt cx="3822100" cy="2457208"/>
          </a:xfrm>
        </p:grpSpPr>
        <p:sp>
          <p:nvSpPr>
            <p:cNvPr id="878" name="Google Shape;878;p31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rgbClr val="FE9D79">
                    <a:alpha val="67843"/>
                  </a:srgbClr>
                </a:gs>
                <a:gs pos="99000">
                  <a:srgbClr val="FE9D79">
                    <a:alpha val="0"/>
                  </a:srgbClr>
                </a:gs>
                <a:gs pos="100000">
                  <a:srgbClr val="FE9D79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9" name="Google Shape;879;p31"/>
            <p:cNvSpPr txBox="1"/>
            <p:nvPr/>
          </p:nvSpPr>
          <p:spPr>
            <a:xfrm>
              <a:off x="7922492" y="1292384"/>
              <a:ext cx="1562400" cy="24021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195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/>
            </a:p>
          </p:txBody>
        </p:sp>
        <p:sp>
          <p:nvSpPr>
            <p:cNvPr id="880" name="Google Shape;880;p31"/>
            <p:cNvSpPr txBox="1"/>
            <p:nvPr/>
          </p:nvSpPr>
          <p:spPr>
            <a:xfrm>
              <a:off x="9320592" y="2194421"/>
              <a:ext cx="2424000" cy="13173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Нарисуйте линии между стикерами с интегрированными компонентами</a:t>
              </a:r>
              <a:endParaRPr sz="1800"/>
            </a:p>
          </p:txBody>
        </p:sp>
      </p:grpSp>
      <p:grpSp>
        <p:nvGrpSpPr>
          <p:cNvPr id="881" name="Google Shape;881;p31"/>
          <p:cNvGrpSpPr/>
          <p:nvPr/>
        </p:nvGrpSpPr>
        <p:grpSpPr>
          <a:xfrm>
            <a:off x="2342174" y="3104001"/>
            <a:ext cx="3812851" cy="3066304"/>
            <a:chOff x="4330620" y="1292375"/>
            <a:chExt cx="3812851" cy="3066304"/>
          </a:xfrm>
        </p:grpSpPr>
        <p:sp>
          <p:nvSpPr>
            <p:cNvPr id="882" name="Google Shape;882;p31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64000">
                  <a:srgbClr val="F7577B">
                    <a:alpha val="67843"/>
                  </a:srgbClr>
                </a:gs>
                <a:gs pos="100000">
                  <a:srgbClr val="F7577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3" name="Google Shape;883;p31"/>
            <p:cNvSpPr txBox="1"/>
            <p:nvPr/>
          </p:nvSpPr>
          <p:spPr>
            <a:xfrm>
              <a:off x="4330620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195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  <a:endParaRPr/>
            </a:p>
          </p:txBody>
        </p:sp>
        <p:sp>
          <p:nvSpPr>
            <p:cNvPr id="884" name="Google Shape;884;p31"/>
            <p:cNvSpPr txBox="1"/>
            <p:nvPr/>
          </p:nvSpPr>
          <p:spPr>
            <a:xfrm>
              <a:off x="5799571" y="2290574"/>
              <a:ext cx="2343900" cy="13119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20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Определите необходимые интеграционные решения</a:t>
              </a:r>
              <a:endParaRPr/>
            </a:p>
          </p:txBody>
        </p:sp>
      </p:grpSp>
      <p:grpSp>
        <p:nvGrpSpPr>
          <p:cNvPr id="885" name="Google Shape;885;p31"/>
          <p:cNvGrpSpPr/>
          <p:nvPr/>
        </p:nvGrpSpPr>
        <p:grpSpPr>
          <a:xfrm>
            <a:off x="5961453" y="3104000"/>
            <a:ext cx="3822278" cy="3066304"/>
            <a:chOff x="7922495" y="1292375"/>
            <a:chExt cx="3997781" cy="3066304"/>
          </a:xfrm>
        </p:grpSpPr>
        <p:sp>
          <p:nvSpPr>
            <p:cNvPr id="886" name="Google Shape;886;p31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64000">
                  <a:srgbClr val="001698">
                    <a:alpha val="67843"/>
                  </a:srgbClr>
                </a:gs>
                <a:gs pos="99000">
                  <a:srgbClr val="001698">
                    <a:alpha val="0"/>
                  </a:srgbClr>
                </a:gs>
                <a:gs pos="100000">
                  <a:srgbClr val="00169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7" name="Google Shape;887;p31"/>
            <p:cNvSpPr txBox="1"/>
            <p:nvPr/>
          </p:nvSpPr>
          <p:spPr>
            <a:xfrm>
              <a:off x="7922495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195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5</a:t>
              </a:r>
              <a:endParaRPr/>
            </a:p>
          </p:txBody>
        </p:sp>
        <p:sp>
          <p:nvSpPr>
            <p:cNvPr id="888" name="Google Shape;888;p31"/>
            <p:cNvSpPr txBox="1"/>
            <p:nvPr/>
          </p:nvSpPr>
          <p:spPr>
            <a:xfrm>
              <a:off x="9331576" y="2171025"/>
              <a:ext cx="2588700" cy="13641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Выявите недостающие или неисправные системы</a:t>
              </a:r>
              <a:endParaRPr sz="1800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92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3" name="Google Shape;893;p32"/>
          <p:cNvCxnSpPr/>
          <p:nvPr/>
        </p:nvCxnSpPr>
        <p:spPr>
          <a:xfrm>
            <a:off x="6185391" y="5667767"/>
            <a:ext cx="1876927" cy="0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type="none" w="sm"/>
            <a:tailEnd len="sm" type="none" w="sm"/>
          </a:ln>
        </p:spPr>
      </p:cxnSp>
      <p:sp>
        <p:nvSpPr>
          <p:cNvPr id="894" name="Google Shape;894;p32"/>
          <p:cNvSpPr txBox="1"/>
          <p:nvPr/>
        </p:nvSpPr>
        <p:spPr>
          <a:xfrm>
            <a:off x="8146663" y="5483272"/>
            <a:ext cx="704284" cy="36612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63 %</a:t>
            </a:r>
            <a:endParaRPr/>
          </a:p>
        </p:txBody>
      </p:sp>
      <p:cxnSp>
        <p:nvCxnSpPr>
          <p:cNvPr id="895" name="Google Shape;895;p32"/>
          <p:cNvCxnSpPr/>
          <p:nvPr/>
        </p:nvCxnSpPr>
        <p:spPr>
          <a:xfrm>
            <a:off x="6185391" y="3681392"/>
            <a:ext cx="1876927" cy="0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type="none" w="sm"/>
            <a:tailEnd len="sm" type="none" w="sm"/>
          </a:ln>
        </p:spPr>
      </p:cxnSp>
      <p:cxnSp>
        <p:nvCxnSpPr>
          <p:cNvPr id="896" name="Google Shape;896;p32"/>
          <p:cNvCxnSpPr/>
          <p:nvPr/>
        </p:nvCxnSpPr>
        <p:spPr>
          <a:xfrm>
            <a:off x="6185391" y="4442355"/>
            <a:ext cx="1876927" cy="0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type="none" w="sm"/>
            <a:tailEnd len="sm" type="none" w="sm"/>
          </a:ln>
        </p:spPr>
      </p:cxnSp>
      <p:cxnSp>
        <p:nvCxnSpPr>
          <p:cNvPr id="897" name="Google Shape;897;p32"/>
          <p:cNvCxnSpPr/>
          <p:nvPr/>
        </p:nvCxnSpPr>
        <p:spPr>
          <a:xfrm>
            <a:off x="6185391" y="5043608"/>
            <a:ext cx="1876927" cy="0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type="none" w="sm"/>
            <a:tailEnd len="sm" type="none" w="sm"/>
          </a:ln>
        </p:spPr>
      </p:cxnSp>
      <p:cxnSp>
        <p:nvCxnSpPr>
          <p:cNvPr id="898" name="Google Shape;898;p32"/>
          <p:cNvCxnSpPr/>
          <p:nvPr/>
        </p:nvCxnSpPr>
        <p:spPr>
          <a:xfrm>
            <a:off x="6185391" y="2972725"/>
            <a:ext cx="1876927" cy="0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type="none" w="sm"/>
            <a:tailEnd len="sm" type="none" w="sm"/>
          </a:ln>
        </p:spPr>
      </p:cxnSp>
      <p:sp>
        <p:nvSpPr>
          <p:cNvPr id="899" name="Google Shape;899;p32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Воронка</a:t>
            </a:r>
            <a:endParaRPr/>
          </a:p>
        </p:txBody>
      </p:sp>
      <p:sp>
        <p:nvSpPr>
          <p:cNvPr id="900" name="Google Shape;900;p32"/>
          <p:cNvSpPr/>
          <p:nvPr/>
        </p:nvSpPr>
        <p:spPr>
          <a:xfrm>
            <a:off x="0" y="5949811"/>
            <a:ext cx="12192000" cy="908189"/>
          </a:xfrm>
          <a:prstGeom prst="rect">
            <a:avLst/>
          </a:prstGeom>
          <a:gradFill>
            <a:gsLst>
              <a:gs pos="0">
                <a:schemeClr val="lt2"/>
              </a:gs>
              <a:gs pos="100000">
                <a:schemeClr val="lt1"/>
              </a:gs>
            </a:gsLst>
            <a:lin ang="54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1" name="Google Shape;901;p32"/>
          <p:cNvSpPr txBox="1"/>
          <p:nvPr/>
        </p:nvSpPr>
        <p:spPr>
          <a:xfrm>
            <a:off x="8146666" y="2794800"/>
            <a:ext cx="577157" cy="36612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5 %</a:t>
            </a:r>
            <a:endParaRPr/>
          </a:p>
        </p:txBody>
      </p:sp>
      <p:sp>
        <p:nvSpPr>
          <p:cNvPr id="902" name="Google Shape;902;p32"/>
          <p:cNvSpPr txBox="1"/>
          <p:nvPr/>
        </p:nvSpPr>
        <p:spPr>
          <a:xfrm>
            <a:off x="8146666" y="3466821"/>
            <a:ext cx="704284" cy="36612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28 %</a:t>
            </a:r>
            <a:endParaRPr/>
          </a:p>
        </p:txBody>
      </p:sp>
      <p:sp>
        <p:nvSpPr>
          <p:cNvPr id="903" name="Google Shape;903;p32"/>
          <p:cNvSpPr txBox="1"/>
          <p:nvPr/>
        </p:nvSpPr>
        <p:spPr>
          <a:xfrm>
            <a:off x="8146663" y="4238648"/>
            <a:ext cx="704284" cy="36612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36 %</a:t>
            </a:r>
            <a:endParaRPr/>
          </a:p>
        </p:txBody>
      </p:sp>
      <p:sp>
        <p:nvSpPr>
          <p:cNvPr id="904" name="Google Shape;904;p32"/>
          <p:cNvSpPr txBox="1"/>
          <p:nvPr/>
        </p:nvSpPr>
        <p:spPr>
          <a:xfrm>
            <a:off x="8146663" y="4859113"/>
            <a:ext cx="704284" cy="36612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88 %</a:t>
            </a:r>
            <a:endParaRPr/>
          </a:p>
        </p:txBody>
      </p:sp>
      <p:sp>
        <p:nvSpPr>
          <p:cNvPr id="905" name="Google Shape;905;p32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06" name="Google Shape;906;p32"/>
          <p:cNvGrpSpPr/>
          <p:nvPr/>
        </p:nvGrpSpPr>
        <p:grpSpPr>
          <a:xfrm>
            <a:off x="9575376" y="181836"/>
            <a:ext cx="583980" cy="573272"/>
            <a:chOff x="9505950" y="1917700"/>
            <a:chExt cx="1125538" cy="1104900"/>
          </a:xfrm>
        </p:grpSpPr>
        <p:sp>
          <p:nvSpPr>
            <p:cNvPr id="907" name="Google Shape;907;p32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8" name="Google Shape;908;p32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9" name="Google Shape;909;p32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0" name="Google Shape;910;p32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1" name="Google Shape;911;p32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2" name="Google Shape;912;p32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13" name="Google Shape;913;p32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914" name="Google Shape;914;p32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915" name="Google Shape;915;p32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sp>
        <p:nvSpPr>
          <p:cNvPr id="916" name="Google Shape;916;p32"/>
          <p:cNvSpPr txBox="1"/>
          <p:nvPr/>
        </p:nvSpPr>
        <p:spPr>
          <a:xfrm>
            <a:off x="10271201" y="231900"/>
            <a:ext cx="1786200" cy="5187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ОТСЛЕЖИВАТЬ </a:t>
            </a:r>
            <a:b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ВСЕ ДЕЙСТВИЯ</a:t>
            </a:r>
            <a:endParaRPr/>
          </a:p>
        </p:txBody>
      </p:sp>
      <p:sp>
        <p:nvSpPr>
          <p:cNvPr id="917" name="Google Shape;917;p32"/>
          <p:cNvSpPr/>
          <p:nvPr/>
        </p:nvSpPr>
        <p:spPr>
          <a:xfrm rot="-8100000">
            <a:off x="6986041" y="7628026"/>
            <a:ext cx="8879461" cy="7186812"/>
          </a:xfrm>
          <a:prstGeom prst="rect">
            <a:avLst/>
          </a:prstGeom>
          <a:gradFill>
            <a:gsLst>
              <a:gs pos="0">
                <a:schemeClr val="accent3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18" name="Google Shape;918;p32"/>
          <p:cNvGrpSpPr/>
          <p:nvPr/>
        </p:nvGrpSpPr>
        <p:grpSpPr>
          <a:xfrm>
            <a:off x="2169555" y="1623665"/>
            <a:ext cx="5730415" cy="1695384"/>
            <a:chOff x="1840676" y="1545354"/>
            <a:chExt cx="5760090" cy="1501394"/>
          </a:xfrm>
        </p:grpSpPr>
        <p:grpSp>
          <p:nvGrpSpPr>
            <p:cNvPr id="919" name="Google Shape;919;p32"/>
            <p:cNvGrpSpPr/>
            <p:nvPr/>
          </p:nvGrpSpPr>
          <p:grpSpPr>
            <a:xfrm>
              <a:off x="1840676" y="1545354"/>
              <a:ext cx="5760090" cy="1501394"/>
              <a:chOff x="1840676" y="1414559"/>
              <a:chExt cx="5760090" cy="2017472"/>
            </a:xfrm>
          </p:grpSpPr>
          <p:sp>
            <p:nvSpPr>
              <p:cNvPr id="920" name="Google Shape;920;p32"/>
              <p:cNvSpPr/>
              <p:nvPr/>
            </p:nvSpPr>
            <p:spPr>
              <a:xfrm>
                <a:off x="1840676" y="1414559"/>
                <a:ext cx="5760090" cy="1008735"/>
              </a:xfrm>
              <a:prstGeom prst="rect">
                <a:avLst/>
              </a:prstGeom>
              <a:solidFill>
                <a:srgbClr val="D9F1EE"/>
              </a:solidFill>
              <a:ln>
                <a:noFill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1" name="Google Shape;921;p32"/>
              <p:cNvSpPr/>
              <p:nvPr/>
            </p:nvSpPr>
            <p:spPr>
              <a:xfrm rot="10800000">
                <a:off x="1840676" y="2423295"/>
                <a:ext cx="5760090" cy="1008736"/>
              </a:xfrm>
              <a:prstGeom prst="trapezoid">
                <a:avLst>
                  <a:gd fmla="val 52204" name="adj"/>
                </a:avLst>
              </a:prstGeom>
              <a:solidFill>
                <a:srgbClr val="B6E3DD"/>
              </a:solidFill>
              <a:ln>
                <a:noFill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22" name="Google Shape;922;p32"/>
            <p:cNvSpPr txBox="1"/>
            <p:nvPr/>
          </p:nvSpPr>
          <p:spPr>
            <a:xfrm>
              <a:off x="3780540" y="1784264"/>
              <a:ext cx="1880361" cy="297213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6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ПЕРСПЕКТИВЫ</a:t>
              </a:r>
              <a:endParaRPr/>
            </a:p>
          </p:txBody>
        </p:sp>
        <p:sp>
          <p:nvSpPr>
            <p:cNvPr id="923" name="Google Shape;923;p32"/>
            <p:cNvSpPr txBox="1"/>
            <p:nvPr/>
          </p:nvSpPr>
          <p:spPr>
            <a:xfrm>
              <a:off x="4069658" y="2502123"/>
              <a:ext cx="1302132" cy="297213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6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ЗАПРОСЫ</a:t>
              </a:r>
              <a:endParaRPr/>
            </a:p>
          </p:txBody>
        </p:sp>
      </p:grpSp>
      <p:grpSp>
        <p:nvGrpSpPr>
          <p:cNvPr id="924" name="Google Shape;924;p32"/>
          <p:cNvGrpSpPr/>
          <p:nvPr/>
        </p:nvGrpSpPr>
        <p:grpSpPr>
          <a:xfrm>
            <a:off x="2622424" y="3312565"/>
            <a:ext cx="4832698" cy="1429790"/>
            <a:chOff x="1840676" y="1545354"/>
            <a:chExt cx="5760090" cy="1501394"/>
          </a:xfrm>
        </p:grpSpPr>
        <p:grpSp>
          <p:nvGrpSpPr>
            <p:cNvPr id="925" name="Google Shape;925;p32"/>
            <p:cNvGrpSpPr/>
            <p:nvPr/>
          </p:nvGrpSpPr>
          <p:grpSpPr>
            <a:xfrm>
              <a:off x="1840676" y="1545354"/>
              <a:ext cx="5760090" cy="1501394"/>
              <a:chOff x="1840676" y="1414559"/>
              <a:chExt cx="5760090" cy="2017472"/>
            </a:xfrm>
          </p:grpSpPr>
          <p:sp>
            <p:nvSpPr>
              <p:cNvPr id="926" name="Google Shape;926;p32"/>
              <p:cNvSpPr/>
              <p:nvPr/>
            </p:nvSpPr>
            <p:spPr>
              <a:xfrm>
                <a:off x="1840676" y="1414559"/>
                <a:ext cx="5760090" cy="1008735"/>
              </a:xfrm>
              <a:prstGeom prst="rect">
                <a:avLst/>
              </a:prstGeom>
              <a:solidFill>
                <a:srgbClr val="93D5CC"/>
              </a:solidFill>
              <a:ln>
                <a:noFill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7" name="Google Shape;927;p32"/>
              <p:cNvSpPr/>
              <p:nvPr/>
            </p:nvSpPr>
            <p:spPr>
              <a:xfrm rot="10800000">
                <a:off x="1840676" y="2423295"/>
                <a:ext cx="5760090" cy="1008736"/>
              </a:xfrm>
              <a:prstGeom prst="trapezoid">
                <a:avLst>
                  <a:gd fmla="val 53899" name="adj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28" name="Google Shape;928;p32"/>
            <p:cNvSpPr txBox="1"/>
            <p:nvPr/>
          </p:nvSpPr>
          <p:spPr>
            <a:xfrm>
              <a:off x="2611526" y="1784263"/>
              <a:ext cx="4218390" cy="352423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6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НАЧАЛО ПОДАЧИ ЗАЯВЛЕНИЙ</a:t>
              </a:r>
              <a:endParaRPr/>
            </a:p>
          </p:txBody>
        </p:sp>
        <p:sp>
          <p:nvSpPr>
            <p:cNvPr id="929" name="Google Shape;929;p32"/>
            <p:cNvSpPr txBox="1"/>
            <p:nvPr/>
          </p:nvSpPr>
          <p:spPr>
            <a:xfrm>
              <a:off x="2243139" y="2502122"/>
              <a:ext cx="4955168" cy="352423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6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ЗАВЕРШЕНИЕ ПОДАЧИ ЗАЯВЛЕНИЙ</a:t>
              </a:r>
              <a:endParaRPr/>
            </a:p>
          </p:txBody>
        </p:sp>
      </p:grpSp>
      <p:grpSp>
        <p:nvGrpSpPr>
          <p:cNvPr id="930" name="Google Shape;930;p32"/>
          <p:cNvGrpSpPr/>
          <p:nvPr/>
        </p:nvGrpSpPr>
        <p:grpSpPr>
          <a:xfrm>
            <a:off x="2997795" y="4742870"/>
            <a:ext cx="4073934" cy="1205303"/>
            <a:chOff x="1840676" y="1545354"/>
            <a:chExt cx="5760090" cy="1501393"/>
          </a:xfrm>
        </p:grpSpPr>
        <p:grpSp>
          <p:nvGrpSpPr>
            <p:cNvPr id="931" name="Google Shape;931;p32"/>
            <p:cNvGrpSpPr/>
            <p:nvPr/>
          </p:nvGrpSpPr>
          <p:grpSpPr>
            <a:xfrm>
              <a:off x="1840676" y="1545354"/>
              <a:ext cx="5760090" cy="1501393"/>
              <a:chOff x="1840676" y="1414559"/>
              <a:chExt cx="5760090" cy="2017470"/>
            </a:xfrm>
          </p:grpSpPr>
          <p:sp>
            <p:nvSpPr>
              <p:cNvPr id="932" name="Google Shape;932;p32"/>
              <p:cNvSpPr/>
              <p:nvPr/>
            </p:nvSpPr>
            <p:spPr>
              <a:xfrm>
                <a:off x="1840676" y="1414559"/>
                <a:ext cx="5760090" cy="1008735"/>
              </a:xfrm>
              <a:prstGeom prst="rect">
                <a:avLst/>
              </a:prstGeom>
              <a:solidFill>
                <a:srgbClr val="378E82"/>
              </a:solidFill>
              <a:ln>
                <a:noFill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33" name="Google Shape;933;p32"/>
              <p:cNvSpPr/>
              <p:nvPr/>
            </p:nvSpPr>
            <p:spPr>
              <a:xfrm rot="10800000">
                <a:off x="1840676" y="2423294"/>
                <a:ext cx="5760090" cy="1008735"/>
              </a:xfrm>
              <a:prstGeom prst="trapezoid">
                <a:avLst>
                  <a:gd fmla="val 60294" name="adj"/>
                </a:avLst>
              </a:prstGeom>
              <a:solidFill>
                <a:srgbClr val="255E56"/>
              </a:solidFill>
              <a:ln>
                <a:noFill/>
              </a:ln>
            </p:spPr>
            <p:txBody>
              <a:bodyPr anchor="ctr" anchorCtr="0" bIns="45700" lIns="91425" numCol="1" rIns="91425" spcFirstLastPara="1" tIns="45700" wrap="square">
                <a:noAutofit/>
              </a:bodyPr>
              <a:lstStyle/>
              <a:p>
                <a:pPr algn="ctr" indent="0" lvl="0" marL="0" marR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34" name="Google Shape;934;p32"/>
            <p:cNvSpPr txBox="1"/>
            <p:nvPr/>
          </p:nvSpPr>
          <p:spPr>
            <a:xfrm>
              <a:off x="3940860" y="1674097"/>
              <a:ext cx="1559724" cy="418061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6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ПРИНЯТ</a:t>
              </a:r>
              <a:endParaRPr/>
            </a:p>
          </p:txBody>
        </p:sp>
        <p:sp>
          <p:nvSpPr>
            <p:cNvPr id="935" name="Google Shape;935;p32"/>
            <p:cNvSpPr txBox="1"/>
            <p:nvPr/>
          </p:nvSpPr>
          <p:spPr>
            <a:xfrm>
              <a:off x="3742025" y="2430932"/>
              <a:ext cx="1957406" cy="418061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6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ЗАЧИСЛЕН</a:t>
              </a:r>
              <a:endParaRPr/>
            </a:p>
          </p:txBody>
        </p:sp>
      </p:grpSp>
      <p:sp>
        <p:nvSpPr>
          <p:cNvPr id="936" name="Google Shape;936;p32"/>
          <p:cNvSpPr txBox="1"/>
          <p:nvPr/>
        </p:nvSpPr>
        <p:spPr>
          <a:xfrm>
            <a:off x="8146666" y="2265498"/>
            <a:ext cx="3016406" cy="36612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Коэффициент пересчета</a:t>
            </a:r>
            <a:endParaRPr/>
          </a:p>
        </p:txBody>
      </p:sp>
    </p:spTree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1" name="Google Shape;941;p33"/>
          <p:cNvGraphicFramePr/>
          <p:nvPr/>
        </p:nvGraphicFramePr>
        <p:xfrm>
          <a:off x="331059" y="1020726"/>
          <a:ext cx="11118819" cy="5262035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942" name="Google Shape;942;p33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Планирование набора</a:t>
            </a:r>
            <a:endParaRPr/>
          </a:p>
        </p:txBody>
      </p:sp>
      <p:graphicFrame>
        <p:nvGraphicFramePr>
          <p:cNvPr id="943" name="Google Shape;943;p33"/>
          <p:cNvGraphicFramePr/>
          <p:nvPr/>
        </p:nvGraphicFramePr>
        <p:xfrm>
          <a:off x="331058" y="1020726"/>
          <a:ext cx="11118819" cy="5262035"/>
        </p:xfrm>
        <a:graphic>
          <a:graphicData uri="http://schemas.openxmlformats.org/drawingml/2006/chart">
            <c:chart r:id="rId4"/>
          </a:graphicData>
        </a:graphic>
      </p:graphicFrame>
      <p:pic>
        <p:nvPicPr>
          <p:cNvPr id="944" name="Google Shape;944;p33"/>
          <p:cNvPicPr preferRelativeResize="0"/>
          <p:nvPr/>
        </p:nvPicPr>
        <p:blipFill rotWithShape="1">
          <a:blip r:embed="rId5">
            <a:alphaModFix/>
          </a:blip>
          <a:srcRect b="21614" l="26019" r="51834" t="13324"/>
          <a:stretch/>
        </p:blipFill>
        <p:spPr>
          <a:xfrm>
            <a:off x="3225800" y="1714500"/>
            <a:ext cx="2460626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945" name="Google Shape;945;p33"/>
          <p:cNvSpPr/>
          <p:nvPr/>
        </p:nvSpPr>
        <p:spPr>
          <a:xfrm>
            <a:off x="3225799" y="1714500"/>
            <a:ext cx="2470895" cy="3529016"/>
          </a:xfrm>
          <a:prstGeom prst="rect">
            <a:avLst/>
          </a:prstGeom>
          <a:noFill/>
          <a:ln cap="flat" cmpd="sng" w="19050">
            <a:solidFill>
              <a:srgbClr val="BFBFBF"/>
            </a:solidFill>
            <a:prstDash val="solid"/>
            <a:miter lim="800000"/>
            <a:headEnd len="sm" type="none" w="sm"/>
            <a:tailEnd len="sm" type="none" w="sm"/>
          </a:ln>
          <a:effectLst>
            <a:outerShdw algn="tl" blurRad="38100" dir="2700000" dist="12700" rotWithShape="0">
              <a:srgbClr val="000000">
                <a:alpha val="28627"/>
              </a:srgbClr>
            </a:outerShdw>
          </a:effectLst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6" name="Google Shape;946;p33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47" name="Google Shape;947;p33"/>
          <p:cNvGrpSpPr/>
          <p:nvPr/>
        </p:nvGrpSpPr>
        <p:grpSpPr>
          <a:xfrm>
            <a:off x="9575376" y="181836"/>
            <a:ext cx="583980" cy="573272"/>
            <a:chOff x="9505950" y="1917700"/>
            <a:chExt cx="1125538" cy="1104900"/>
          </a:xfrm>
        </p:grpSpPr>
        <p:sp>
          <p:nvSpPr>
            <p:cNvPr id="948" name="Google Shape;948;p33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9" name="Google Shape;949;p33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0" name="Google Shape;950;p33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1" name="Google Shape;951;p33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2" name="Google Shape;952;p33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3" name="Google Shape;953;p33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54" name="Google Shape;954;p33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955" name="Google Shape;955;p33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956" name="Google Shape;956;p33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sp>
        <p:nvSpPr>
          <p:cNvPr id="957" name="Google Shape;957;p33"/>
          <p:cNvSpPr txBox="1"/>
          <p:nvPr/>
        </p:nvSpPr>
        <p:spPr>
          <a:xfrm>
            <a:off x="10271204" y="231888"/>
            <a:ext cx="2053419" cy="518678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ОТСЛЕЖИВАТЬ </a:t>
            </a:r>
            <a:b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ВСЕ ДЕЙСТВИЯ</a:t>
            </a:r>
            <a:endParaRPr/>
          </a:p>
        </p:txBody>
      </p: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9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34"/>
          <p:cNvSpPr/>
          <p:nvPr/>
        </p:nvSpPr>
        <p:spPr>
          <a:xfrm rot="-5400000">
            <a:off x="2942984" y="3122291"/>
            <a:ext cx="3308350" cy="1902466"/>
          </a:xfrm>
          <a:prstGeom prst="trapezoid">
            <a:avLst>
              <a:gd fmla="val 74183" name="adj"/>
            </a:avLst>
          </a:prstGeom>
          <a:gradFill>
            <a:gsLst>
              <a:gs pos="0">
                <a:srgbClr val="D7D7D7"/>
              </a:gs>
              <a:gs pos="100000">
                <a:schemeClr val="lt1"/>
              </a:gs>
            </a:gsLst>
            <a:lin ang="2700000" scaled="0"/>
          </a:gradFill>
          <a:ln cap="flat" cmpd="sng" w="19050">
            <a:solidFill>
              <a:schemeClr val="accent3"/>
            </a:solidFill>
            <a:prstDash val="dot"/>
            <a:miter lim="800000"/>
            <a:headEnd len="sm" type="none" w="sm"/>
            <a:tailEnd len="sm" type="none" w="sm"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" name="Google Shape;963;p34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Коучинг</a:t>
            </a:r>
            <a:endParaRPr/>
          </a:p>
        </p:txBody>
      </p:sp>
      <p:graphicFrame>
        <p:nvGraphicFramePr>
          <p:cNvPr id="964" name="Google Shape;964;p34"/>
          <p:cNvGraphicFramePr/>
          <p:nvPr/>
        </p:nvGraphicFramePr>
        <p:xfrm>
          <a:off x="-216872" y="2544920"/>
          <a:ext cx="5124562" cy="3416374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965" name="Google Shape;965;p34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66" name="Google Shape;966;p34"/>
          <p:cNvGrpSpPr/>
          <p:nvPr/>
        </p:nvGrpSpPr>
        <p:grpSpPr>
          <a:xfrm>
            <a:off x="9575376" y="181836"/>
            <a:ext cx="583980" cy="573272"/>
            <a:chOff x="9505950" y="1917700"/>
            <a:chExt cx="1125538" cy="1104900"/>
          </a:xfrm>
        </p:grpSpPr>
        <p:sp>
          <p:nvSpPr>
            <p:cNvPr id="967" name="Google Shape;967;p34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8" name="Google Shape;968;p34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9" name="Google Shape;969;p34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0" name="Google Shape;970;p34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1" name="Google Shape;971;p34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2" name="Google Shape;972;p34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73" name="Google Shape;973;p34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974" name="Google Shape;974;p34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975" name="Google Shape;975;p34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sp>
        <p:nvSpPr>
          <p:cNvPr id="976" name="Google Shape;976;p34"/>
          <p:cNvSpPr txBox="1"/>
          <p:nvPr/>
        </p:nvSpPr>
        <p:spPr>
          <a:xfrm>
            <a:off x="10271204" y="231888"/>
            <a:ext cx="2053419" cy="518678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ОТСЛЕЖИВАТЬ </a:t>
            </a:r>
            <a:b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ВСЕ ДЕЙСТВИЯ</a:t>
            </a:r>
            <a:endParaRPr/>
          </a:p>
        </p:txBody>
      </p:sp>
      <p:sp>
        <p:nvSpPr>
          <p:cNvPr id="977" name="Google Shape;977;p34"/>
          <p:cNvSpPr/>
          <p:nvPr/>
        </p:nvSpPr>
        <p:spPr>
          <a:xfrm>
            <a:off x="497141" y="1599469"/>
            <a:ext cx="3696536" cy="36612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Осень'12 AC–BC – Весна'13 AC</a:t>
            </a:r>
            <a:endParaRPr/>
          </a:p>
        </p:txBody>
      </p:sp>
      <p:graphicFrame>
        <p:nvGraphicFramePr>
          <p:cNvPr id="978" name="Google Shape;978;p34"/>
          <p:cNvGraphicFramePr/>
          <p:nvPr/>
        </p:nvGraphicFramePr>
        <p:xfrm>
          <a:off x="4416352" y="906750"/>
          <a:ext cx="7240851" cy="5725626"/>
        </p:xfrm>
        <a:graphic>
          <a:graphicData uri="http://schemas.openxmlformats.org/drawingml/2006/chart">
            <c:chart r:id="rId4"/>
          </a:graphicData>
        </a:graphic>
      </p:graphicFrame>
      <p:sp>
        <p:nvSpPr>
          <p:cNvPr id="979" name="Google Shape;979;p34"/>
          <p:cNvSpPr/>
          <p:nvPr/>
        </p:nvSpPr>
        <p:spPr>
          <a:xfrm>
            <a:off x="5059378" y="1599469"/>
            <a:ext cx="2662039" cy="36612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Все активные группы</a:t>
            </a:r>
            <a:endParaRPr/>
          </a:p>
        </p:txBody>
      </p:sp>
    </p:spTree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3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35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Численность студентов</a:t>
            </a:r>
            <a:endParaRPr/>
          </a:p>
        </p:txBody>
      </p:sp>
      <p:graphicFrame>
        <p:nvGraphicFramePr>
          <p:cNvPr id="985" name="Google Shape;985;p35"/>
          <p:cNvGraphicFramePr/>
          <p:nvPr/>
        </p:nvGraphicFramePr>
        <p:xfrm>
          <a:off x="831945" y="1438210"/>
          <a:ext cx="4373102" cy="2388070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986" name="Google Shape;986;p35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87" name="Google Shape;987;p35"/>
          <p:cNvGrpSpPr/>
          <p:nvPr/>
        </p:nvGrpSpPr>
        <p:grpSpPr>
          <a:xfrm>
            <a:off x="9575376" y="181836"/>
            <a:ext cx="583980" cy="573272"/>
            <a:chOff x="9505950" y="1917700"/>
            <a:chExt cx="1125538" cy="1104900"/>
          </a:xfrm>
        </p:grpSpPr>
        <p:sp>
          <p:nvSpPr>
            <p:cNvPr id="988" name="Google Shape;988;p35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9" name="Google Shape;989;p35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0" name="Google Shape;990;p35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1" name="Google Shape;991;p35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2" name="Google Shape;992;p35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3" name="Google Shape;993;p35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94" name="Google Shape;994;p35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995" name="Google Shape;995;p35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996" name="Google Shape;996;p35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sp>
        <p:nvSpPr>
          <p:cNvPr id="997" name="Google Shape;997;p35"/>
          <p:cNvSpPr txBox="1"/>
          <p:nvPr/>
        </p:nvSpPr>
        <p:spPr>
          <a:xfrm>
            <a:off x="10271204" y="231888"/>
            <a:ext cx="2053419" cy="518678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ОТСЛЕЖИВАТЬ </a:t>
            </a:r>
            <a:b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ВСЕ ДЕЙСТВИЯ</a:t>
            </a:r>
            <a:endParaRPr/>
          </a:p>
        </p:txBody>
      </p:sp>
      <p:sp>
        <p:nvSpPr>
          <p:cNvPr id="998" name="Google Shape;998;p35"/>
          <p:cNvSpPr/>
          <p:nvPr/>
        </p:nvSpPr>
        <p:spPr>
          <a:xfrm>
            <a:off x="1527935" y="1217732"/>
            <a:ext cx="1865906" cy="36612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Пол студентов</a:t>
            </a:r>
            <a:endParaRPr/>
          </a:p>
        </p:txBody>
      </p:sp>
      <p:cxnSp>
        <p:nvCxnSpPr>
          <p:cNvPr id="999" name="Google Shape;999;p35"/>
          <p:cNvCxnSpPr/>
          <p:nvPr/>
        </p:nvCxnSpPr>
        <p:spPr>
          <a:xfrm>
            <a:off x="844819" y="3858938"/>
            <a:ext cx="10502363" cy="0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type="none" w="sm"/>
            <a:tailEnd len="sm" type="none" w="sm"/>
          </a:ln>
        </p:spPr>
      </p:cxnSp>
      <p:cxnSp>
        <p:nvCxnSpPr>
          <p:cNvPr id="1000" name="Google Shape;1000;p35"/>
          <p:cNvCxnSpPr/>
          <p:nvPr/>
        </p:nvCxnSpPr>
        <p:spPr>
          <a:xfrm rot="-5400000">
            <a:off x="2534995" y="3887925"/>
            <a:ext cx="4899430" cy="0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type="none" w="sm"/>
            <a:tailEnd len="sm" type="none" w="sm"/>
          </a:ln>
        </p:spPr>
      </p:cxnSp>
      <p:graphicFrame>
        <p:nvGraphicFramePr>
          <p:cNvPr id="1001" name="Google Shape;1001;p35"/>
          <p:cNvGraphicFramePr/>
          <p:nvPr/>
        </p:nvGraphicFramePr>
        <p:xfrm>
          <a:off x="831945" y="4258089"/>
          <a:ext cx="4373102" cy="2388070"/>
        </p:xfrm>
        <a:graphic>
          <a:graphicData uri="http://schemas.openxmlformats.org/drawingml/2006/chart">
            <c:chart r:id="rId4"/>
          </a:graphicData>
        </a:graphic>
      </p:graphicFrame>
      <p:sp>
        <p:nvSpPr>
          <p:cNvPr id="1002" name="Google Shape;1002;p35"/>
          <p:cNvSpPr/>
          <p:nvPr/>
        </p:nvSpPr>
        <p:spPr>
          <a:xfrm>
            <a:off x="727832" y="4037611"/>
            <a:ext cx="3466118" cy="36612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Местожительство студентов</a:t>
            </a:r>
            <a:endParaRPr/>
          </a:p>
        </p:txBody>
      </p:sp>
      <p:graphicFrame>
        <p:nvGraphicFramePr>
          <p:cNvPr id="1003" name="Google Shape;1003;p35"/>
          <p:cNvGraphicFramePr/>
          <p:nvPr/>
        </p:nvGraphicFramePr>
        <p:xfrm>
          <a:off x="5469212" y="298014"/>
          <a:ext cx="5877970" cy="3726975"/>
        </p:xfrm>
        <a:graphic>
          <a:graphicData uri="http://schemas.openxmlformats.org/drawingml/2006/chart">
            <c:chart r:id="rId5"/>
          </a:graphicData>
        </a:graphic>
      </p:graphicFrame>
      <p:graphicFrame>
        <p:nvGraphicFramePr>
          <p:cNvPr id="1004" name="Google Shape;1004;p35"/>
          <p:cNvGraphicFramePr/>
          <p:nvPr/>
        </p:nvGraphicFramePr>
        <p:xfrm>
          <a:off x="5469212" y="4112369"/>
          <a:ext cx="6410367" cy="2418410"/>
        </p:xfrm>
        <a:graphic>
          <a:graphicData uri="http://schemas.openxmlformats.org/drawingml/2006/chart">
            <c:chart r:id="rId6"/>
          </a:graphicData>
        </a:graphic>
      </p:graphicFrame>
    </p:spTree>
  </p:cSld>
  <p:clrMapOvr>
    <a:masterClrMapping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08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Google Shape;1009;p36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Коучинг / Партнерская деятельность</a:t>
            </a:r>
            <a:endParaRPr/>
          </a:p>
        </p:txBody>
      </p:sp>
      <p:sp>
        <p:nvSpPr>
          <p:cNvPr id="1010" name="Google Shape;1010;p36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11" name="Google Shape;1011;p36"/>
          <p:cNvGrpSpPr/>
          <p:nvPr/>
        </p:nvGrpSpPr>
        <p:grpSpPr>
          <a:xfrm>
            <a:off x="9575376" y="181836"/>
            <a:ext cx="583980" cy="573272"/>
            <a:chOff x="9505950" y="1917700"/>
            <a:chExt cx="1125538" cy="1104900"/>
          </a:xfrm>
        </p:grpSpPr>
        <p:sp>
          <p:nvSpPr>
            <p:cNvPr id="1012" name="Google Shape;1012;p36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3" name="Google Shape;1013;p36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4" name="Google Shape;1014;p36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5" name="Google Shape;1015;p36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6" name="Google Shape;1016;p36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7" name="Google Shape;1017;p36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18" name="Google Shape;1018;p36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019" name="Google Shape;1019;p36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020" name="Google Shape;1020;p36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3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sp>
        <p:nvSpPr>
          <p:cNvPr id="1021" name="Google Shape;1021;p36"/>
          <p:cNvSpPr txBox="1"/>
          <p:nvPr/>
        </p:nvSpPr>
        <p:spPr>
          <a:xfrm>
            <a:off x="10271204" y="231888"/>
            <a:ext cx="2053419" cy="518678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ОТСЛЕЖИВАТЬ </a:t>
            </a:r>
            <a:b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ВСЕ ДЕЙСТВИЯ</a:t>
            </a:r>
            <a:endParaRPr/>
          </a:p>
        </p:txBody>
      </p:sp>
      <p:pic>
        <p:nvPicPr>
          <p:cNvPr descr="Screen Shot 2013-05-06 at 2.42.23 PM.png" id="1022" name="Google Shape;1022;p36"/>
          <p:cNvPicPr preferRelativeResize="0"/>
          <p:nvPr/>
        </p:nvPicPr>
        <p:blipFill rotWithShape="1">
          <a:blip r:embed="rId3">
            <a:alphaModFix/>
          </a:blip>
          <a:srcRect b="1627" l="508" r="507" t="768"/>
          <a:stretch/>
        </p:blipFill>
        <p:spPr>
          <a:xfrm>
            <a:off x="667910" y="1385455"/>
            <a:ext cx="9498041" cy="50984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26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p37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8" name="Google Shape;1028;p37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Отслеживать все действия</a:t>
            </a:r>
            <a:endParaRPr/>
          </a:p>
        </p:txBody>
      </p:sp>
      <p:grpSp>
        <p:nvGrpSpPr>
          <p:cNvPr id="1029" name="Google Shape;1029;p37"/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1030" name="Google Shape;1030;p37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1" name="Google Shape;1031;p37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2" name="Google Shape;1032;p37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3" name="Google Shape;1033;p37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4" name="Google Shape;1034;p37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5" name="Google Shape;1035;p37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36" name="Google Shape;1036;p37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037" name="Google Shape;1037;p37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038" name="Google Shape;1038;p37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sp>
        <p:nvSpPr>
          <p:cNvPr id="1039" name="Google Shape;1039;p37"/>
          <p:cNvSpPr txBox="1"/>
          <p:nvPr/>
        </p:nvSpPr>
        <p:spPr>
          <a:xfrm>
            <a:off x="10260028" y="314341"/>
            <a:ext cx="2088379" cy="305105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ДЕЯТЕЛЬНОСТЬ</a:t>
            </a:r>
            <a:endParaRPr/>
          </a:p>
        </p:txBody>
      </p:sp>
      <p:grpSp>
        <p:nvGrpSpPr>
          <p:cNvPr id="1040" name="Google Shape;1040;p37"/>
          <p:cNvGrpSpPr/>
          <p:nvPr/>
        </p:nvGrpSpPr>
        <p:grpSpPr>
          <a:xfrm>
            <a:off x="501628" y="1292375"/>
            <a:ext cx="3693113" cy="3066304"/>
            <a:chOff x="501628" y="1292375"/>
            <a:chExt cx="3693113" cy="3066304"/>
          </a:xfrm>
        </p:grpSpPr>
        <p:sp>
          <p:nvSpPr>
            <p:cNvPr id="1041" name="Google Shape;1041;p37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7843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2" name="Google Shape;1042;p37"/>
            <p:cNvSpPr txBox="1"/>
            <p:nvPr/>
          </p:nvSpPr>
          <p:spPr>
            <a:xfrm>
              <a:off x="501628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195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/>
            </a:p>
          </p:txBody>
        </p:sp>
        <p:sp>
          <p:nvSpPr>
            <p:cNvPr id="1043" name="Google Shape;1043;p37"/>
            <p:cNvSpPr txBox="1"/>
            <p:nvPr/>
          </p:nvSpPr>
          <p:spPr>
            <a:xfrm>
              <a:off x="1714500" y="2044575"/>
              <a:ext cx="2480100" cy="16170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Провести мозговой штурм и обсудить вопросы, связанные с контролем и отчетностью</a:t>
              </a:r>
              <a:endParaRPr sz="1800"/>
            </a:p>
          </p:txBody>
        </p:sp>
      </p:grpSp>
      <p:grpSp>
        <p:nvGrpSpPr>
          <p:cNvPr id="1044" name="Google Shape;1044;p37"/>
          <p:cNvGrpSpPr/>
          <p:nvPr/>
        </p:nvGrpSpPr>
        <p:grpSpPr>
          <a:xfrm>
            <a:off x="4330621" y="1292375"/>
            <a:ext cx="3591729" cy="3066304"/>
            <a:chOff x="4330621" y="1292375"/>
            <a:chExt cx="3591729" cy="3066304"/>
          </a:xfrm>
        </p:grpSpPr>
        <p:sp>
          <p:nvSpPr>
            <p:cNvPr id="1045" name="Google Shape;1045;p37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rgbClr val="6AD8E8">
                    <a:alpha val="80000"/>
                  </a:srgbClr>
                </a:gs>
                <a:gs pos="100000">
                  <a:srgbClr val="6AD8E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6" name="Google Shape;1046;p37"/>
            <p:cNvSpPr txBox="1"/>
            <p:nvPr/>
          </p:nvSpPr>
          <p:spPr>
            <a:xfrm>
              <a:off x="4330621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195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/>
            </a:p>
          </p:txBody>
        </p:sp>
        <p:sp>
          <p:nvSpPr>
            <p:cNvPr id="1047" name="Google Shape;1047;p37"/>
            <p:cNvSpPr txBox="1"/>
            <p:nvPr/>
          </p:nvSpPr>
          <p:spPr>
            <a:xfrm>
              <a:off x="5739850" y="2107575"/>
              <a:ext cx="2182500" cy="14910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18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Расположите вопросы в порядке значимости для вашей команды</a:t>
              </a:r>
              <a:endParaRPr sz="1800"/>
            </a:p>
          </p:txBody>
        </p:sp>
      </p:grpSp>
      <p:grpSp>
        <p:nvGrpSpPr>
          <p:cNvPr id="1048" name="Google Shape;1048;p37"/>
          <p:cNvGrpSpPr/>
          <p:nvPr/>
        </p:nvGrpSpPr>
        <p:grpSpPr>
          <a:xfrm>
            <a:off x="7922176" y="1292380"/>
            <a:ext cx="3803008" cy="3066304"/>
            <a:chOff x="7922495" y="1292375"/>
            <a:chExt cx="4151302" cy="3066304"/>
          </a:xfrm>
        </p:grpSpPr>
        <p:sp>
          <p:nvSpPr>
            <p:cNvPr id="1049" name="Google Shape;1049;p37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rgbClr val="FE9D79">
                    <a:alpha val="67843"/>
                  </a:srgbClr>
                </a:gs>
                <a:gs pos="99000">
                  <a:srgbClr val="FE9D79">
                    <a:alpha val="0"/>
                  </a:srgbClr>
                </a:gs>
                <a:gs pos="100000">
                  <a:srgbClr val="FE9D79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0" name="Google Shape;1050;p37"/>
            <p:cNvSpPr txBox="1"/>
            <p:nvPr/>
          </p:nvSpPr>
          <p:spPr>
            <a:xfrm>
              <a:off x="7922495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195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/>
            </a:p>
          </p:txBody>
        </p:sp>
        <p:sp>
          <p:nvSpPr>
            <p:cNvPr id="1051" name="Google Shape;1051;p37"/>
            <p:cNvSpPr txBox="1"/>
            <p:nvPr/>
          </p:nvSpPr>
          <p:spPr>
            <a:xfrm>
              <a:off x="9353997" y="2348120"/>
              <a:ext cx="2719800" cy="11919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20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Каждая группа задает </a:t>
              </a:r>
              <a:br>
                <a:rPr altLang="ru-RU" b="0" i="0" lang="ru-RU" strike="noStrike" sz="20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altLang="ru-RU" b="0" i="0" lang="ru-RU" strike="noStrike" sz="20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вопрос.</a:t>
              </a:r>
              <a:endParaRPr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5" name="Shape 1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Google Shape;1056;p38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7" name="Google Shape;1057;p38"/>
          <p:cNvSpPr/>
          <p:nvPr/>
        </p:nvSpPr>
        <p:spPr>
          <a:xfrm>
            <a:off x="768096" y="3980852"/>
            <a:ext cx="8558784" cy="883589"/>
          </a:xfrm>
          <a:prstGeom prst="roundRect">
            <a:avLst>
              <a:gd fmla="val 5556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type="none" w="sm"/>
            <a:tailEnd len="sm" type="none" w="sm"/>
          </a:ln>
          <a:effectLst>
            <a:outerShdw algn="tl" blurRad="76200" rotWithShape="0">
              <a:srgbClr val="000000">
                <a:alpha val="14901"/>
              </a:srgbClr>
            </a:outerShdw>
          </a:effectLst>
        </p:spPr>
        <p:txBody>
          <a:bodyPr anchor="ctr" anchorCtr="0" bIns="45700" lIns="0" numCol="1" rIns="1645900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Отдел</a:t>
            </a:r>
            <a:endParaRPr/>
          </a:p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$120 000 </a:t>
            </a:r>
            <a:r>
              <a:rPr altLang="ru-RU" b="1" i="0" lang="ru-RU" strike="noStrike" sz="1800" u="non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(30 %)</a:t>
            </a:r>
            <a:endParaRPr/>
          </a:p>
        </p:txBody>
      </p:sp>
      <p:sp>
        <p:nvSpPr>
          <p:cNvPr id="1058" name="Google Shape;1058;p38"/>
          <p:cNvSpPr/>
          <p:nvPr/>
        </p:nvSpPr>
        <p:spPr>
          <a:xfrm>
            <a:off x="768096" y="2706789"/>
            <a:ext cx="10698480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type="none" w="sm"/>
            <a:tailEnd len="sm" type="none" w="sm"/>
          </a:ln>
          <a:effectLst>
            <a:outerShdw algn="tl" blurRad="76200" rotWithShape="0">
              <a:srgbClr val="000000">
                <a:alpha val="14901"/>
              </a:srgbClr>
            </a:outerShdw>
          </a:effectLst>
        </p:spPr>
        <p:txBody>
          <a:bodyPr anchor="ctr" anchorCtr="0" bIns="45700" lIns="8503900" numCol="1" rIns="0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Партнерский платеж</a:t>
            </a:r>
            <a:endParaRPr/>
          </a:p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$100 000 </a:t>
            </a:r>
            <a:r>
              <a:rPr altLang="ru-RU" b="1" i="0" lang="ru-RU" strike="noStrike" sz="1800" u="non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(20 %)</a:t>
            </a:r>
            <a:endParaRPr/>
          </a:p>
        </p:txBody>
      </p:sp>
      <p:sp>
        <p:nvSpPr>
          <p:cNvPr id="1059" name="Google Shape;1059;p38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Модель распределения доходов</a:t>
            </a:r>
            <a:endParaRPr/>
          </a:p>
        </p:txBody>
      </p:sp>
      <p:sp>
        <p:nvSpPr>
          <p:cNvPr id="1060" name="Google Shape;1060;p38"/>
          <p:cNvSpPr/>
          <p:nvPr/>
        </p:nvSpPr>
        <p:spPr>
          <a:xfrm>
            <a:off x="768096" y="2706790"/>
            <a:ext cx="8558784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type="none" w="sm"/>
            <a:tailEnd len="sm" type="none" w="sm"/>
          </a:ln>
          <a:effectLst>
            <a:outerShdw algn="tl" blurRad="76200" rotWithShape="0">
              <a:srgbClr val="000000">
                <a:alpha val="14901"/>
              </a:srgbClr>
            </a:outerShdw>
          </a:effectLst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Баланс</a:t>
            </a:r>
            <a:endParaRPr/>
          </a:p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$400 000 </a:t>
            </a:r>
            <a:r>
              <a:rPr altLang="ru-RU" b="1" i="0" lang="ru-RU" strike="noStrike" sz="1800" u="non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(80 %)</a:t>
            </a:r>
            <a:endParaRPr/>
          </a:p>
        </p:txBody>
      </p:sp>
      <p:sp>
        <p:nvSpPr>
          <p:cNvPr id="1061" name="Google Shape;1061;p38"/>
          <p:cNvSpPr/>
          <p:nvPr/>
        </p:nvSpPr>
        <p:spPr>
          <a:xfrm>
            <a:off x="768096" y="3980852"/>
            <a:ext cx="2139696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type="none" w="sm"/>
            <a:tailEnd len="sm" type="none" w="sm"/>
          </a:ln>
          <a:effectLst>
            <a:outerShdw algn="tl" blurRad="76200" rotWithShape="0">
              <a:srgbClr val="000000">
                <a:alpha val="14901"/>
              </a:srgbClr>
            </a:outerShdw>
          </a:effectLst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Учебное заведение</a:t>
            </a:r>
            <a:endParaRPr/>
          </a:p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$100 000 </a:t>
            </a:r>
            <a:r>
              <a:rPr altLang="ru-RU" b="1" i="0" lang="ru-RU" strike="noStrike" sz="1800" u="non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(25 %)</a:t>
            </a:r>
            <a:endParaRPr/>
          </a:p>
        </p:txBody>
      </p:sp>
      <p:sp>
        <p:nvSpPr>
          <p:cNvPr id="1062" name="Google Shape;1062;p38"/>
          <p:cNvSpPr/>
          <p:nvPr/>
        </p:nvSpPr>
        <p:spPr>
          <a:xfrm>
            <a:off x="5477256" y="3980852"/>
            <a:ext cx="3849624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type="none" w="sm"/>
            <a:tailEnd len="sm" type="none" w="sm"/>
          </a:ln>
          <a:effectLst>
            <a:outerShdw algn="tl" blurRad="76200" rotWithShape="0">
              <a:srgbClr val="000000">
                <a:alpha val="14901"/>
              </a:srgbClr>
            </a:outerShdw>
          </a:effectLst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Онлайн-организация</a:t>
            </a:r>
            <a:endParaRPr/>
          </a:p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$180 000 </a:t>
            </a:r>
            <a:r>
              <a:rPr altLang="ru-RU" b="1" i="0" lang="ru-RU" strike="noStrike" sz="1800" u="non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(45 %)</a:t>
            </a:r>
            <a:endParaRPr/>
          </a:p>
        </p:txBody>
      </p:sp>
      <p:sp>
        <p:nvSpPr>
          <p:cNvPr id="1063" name="Google Shape;1063;p38"/>
          <p:cNvSpPr/>
          <p:nvPr/>
        </p:nvSpPr>
        <p:spPr>
          <a:xfrm>
            <a:off x="5477256" y="5254914"/>
            <a:ext cx="3657600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type="none" w="sm"/>
            <a:tailEnd len="sm" type="none" w="sm"/>
          </a:ln>
          <a:effectLst>
            <a:outerShdw algn="tl" blurRad="76200" rotWithShape="0">
              <a:srgbClr val="000000">
                <a:alpha val="14901"/>
              </a:srgbClr>
            </a:outerShdw>
          </a:effectLst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Онлайн-организация</a:t>
            </a:r>
            <a:endParaRPr/>
          </a:p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$171 000 </a:t>
            </a:r>
            <a:r>
              <a:rPr altLang="ru-RU" b="1" i="0" lang="ru-RU" strike="noStrike" sz="1800" u="non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(95 %)</a:t>
            </a:r>
            <a:endParaRPr/>
          </a:p>
        </p:txBody>
      </p:sp>
      <p:sp>
        <p:nvSpPr>
          <p:cNvPr id="1064" name="Google Shape;1064;p38"/>
          <p:cNvSpPr/>
          <p:nvPr/>
        </p:nvSpPr>
        <p:spPr>
          <a:xfrm>
            <a:off x="2907792" y="5254914"/>
            <a:ext cx="2139696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type="none" w="sm"/>
            <a:tailEnd len="sm" type="none" w="sm"/>
          </a:ln>
          <a:effectLst>
            <a:outerShdw algn="tl" blurRad="76200" rotWithShape="0">
              <a:srgbClr val="000000">
                <a:alpha val="14901"/>
              </a:srgbClr>
            </a:outerShdw>
          </a:effectLst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Преподаватель</a:t>
            </a:r>
            <a:endParaRPr/>
          </a:p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$100 000 </a:t>
            </a:r>
            <a:r>
              <a:rPr altLang="ru-RU" b="1" i="0" lang="ru-RU" strike="noStrike" sz="1800" u="non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(83 %)</a:t>
            </a:r>
            <a:endParaRPr/>
          </a:p>
        </p:txBody>
      </p:sp>
      <p:grpSp>
        <p:nvGrpSpPr>
          <p:cNvPr id="1065" name="Google Shape;1065;p38"/>
          <p:cNvGrpSpPr/>
          <p:nvPr/>
        </p:nvGrpSpPr>
        <p:grpSpPr>
          <a:xfrm>
            <a:off x="5047488" y="2328431"/>
            <a:ext cx="5286719" cy="358868"/>
            <a:chOff x="5047488" y="2328431"/>
            <a:chExt cx="5286719" cy="358868"/>
          </a:xfrm>
        </p:grpSpPr>
        <p:cxnSp>
          <p:nvCxnSpPr>
            <p:cNvPr id="1066" name="Google Shape;1066;p38"/>
            <p:cNvCxnSpPr/>
            <p:nvPr/>
          </p:nvCxnSpPr>
          <p:spPr>
            <a:xfrm>
              <a:off x="5047488" y="2522952"/>
              <a:ext cx="5286719" cy="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067" name="Google Shape;1067;p38"/>
            <p:cNvCxnSpPr/>
            <p:nvPr/>
          </p:nvCxnSpPr>
          <p:spPr>
            <a:xfrm rot="10800000">
              <a:off x="5051832" y="2521811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068" name="Google Shape;1068;p38"/>
            <p:cNvCxnSpPr/>
            <p:nvPr/>
          </p:nvCxnSpPr>
          <p:spPr>
            <a:xfrm rot="10800000">
              <a:off x="10334207" y="2521811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069" name="Google Shape;1069;p38"/>
            <p:cNvCxnSpPr/>
            <p:nvPr/>
          </p:nvCxnSpPr>
          <p:spPr>
            <a:xfrm rot="10800000">
              <a:off x="5858256" y="2328431"/>
              <a:ext cx="0" cy="19338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grpSp>
        <p:nvGrpSpPr>
          <p:cNvPr id="1070" name="Google Shape;1070;p38"/>
          <p:cNvGrpSpPr/>
          <p:nvPr/>
        </p:nvGrpSpPr>
        <p:grpSpPr>
          <a:xfrm>
            <a:off x="1823025" y="3611800"/>
            <a:ext cx="5513742" cy="358868"/>
            <a:chOff x="1823025" y="3611800"/>
            <a:chExt cx="5513742" cy="358868"/>
          </a:xfrm>
        </p:grpSpPr>
        <p:cxnSp>
          <p:nvCxnSpPr>
            <p:cNvPr id="1071" name="Google Shape;1071;p38"/>
            <p:cNvCxnSpPr/>
            <p:nvPr/>
          </p:nvCxnSpPr>
          <p:spPr>
            <a:xfrm>
              <a:off x="1823025" y="3806321"/>
              <a:ext cx="5513742" cy="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072" name="Google Shape;1072;p38"/>
            <p:cNvCxnSpPr/>
            <p:nvPr/>
          </p:nvCxnSpPr>
          <p:spPr>
            <a:xfrm rot="10800000">
              <a:off x="1827369" y="3805180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073" name="Google Shape;1073;p38"/>
            <p:cNvCxnSpPr/>
            <p:nvPr/>
          </p:nvCxnSpPr>
          <p:spPr>
            <a:xfrm rot="10800000">
              <a:off x="7336767" y="3805180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074" name="Google Shape;1074;p38"/>
            <p:cNvCxnSpPr/>
            <p:nvPr/>
          </p:nvCxnSpPr>
          <p:spPr>
            <a:xfrm rot="10800000">
              <a:off x="4986207" y="3611800"/>
              <a:ext cx="0" cy="19338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075" name="Google Shape;1075;p38"/>
            <p:cNvCxnSpPr/>
            <p:nvPr/>
          </p:nvCxnSpPr>
          <p:spPr>
            <a:xfrm rot="10800000">
              <a:off x="4189970" y="3805180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grpSp>
        <p:nvGrpSpPr>
          <p:cNvPr id="1076" name="Google Shape;1076;p38"/>
          <p:cNvGrpSpPr/>
          <p:nvPr/>
        </p:nvGrpSpPr>
        <p:grpSpPr>
          <a:xfrm>
            <a:off x="4189970" y="4864441"/>
            <a:ext cx="3069771" cy="376844"/>
            <a:chOff x="4189970" y="4864441"/>
            <a:chExt cx="3069771" cy="376844"/>
          </a:xfrm>
        </p:grpSpPr>
        <p:cxnSp>
          <p:nvCxnSpPr>
            <p:cNvPr id="1077" name="Google Shape;1077;p38"/>
            <p:cNvCxnSpPr/>
            <p:nvPr/>
          </p:nvCxnSpPr>
          <p:spPr>
            <a:xfrm rot="10800000">
              <a:off x="4189970" y="4864441"/>
              <a:ext cx="0" cy="376844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078" name="Google Shape;1078;p38"/>
            <p:cNvCxnSpPr/>
            <p:nvPr/>
          </p:nvCxnSpPr>
          <p:spPr>
            <a:xfrm rot="10800000">
              <a:off x="7259741" y="4864441"/>
              <a:ext cx="0" cy="376844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sp>
        <p:nvSpPr>
          <p:cNvPr id="1079" name="Google Shape;1079;p38"/>
          <p:cNvSpPr/>
          <p:nvPr/>
        </p:nvSpPr>
        <p:spPr>
          <a:xfrm>
            <a:off x="768096" y="1432726"/>
            <a:ext cx="10698600" cy="883500"/>
          </a:xfrm>
          <a:prstGeom prst="roundRect">
            <a:avLst>
              <a:gd fmla="val 0" name="adj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0"/>
          </a:gradFill>
          <a:ln cap="flat" cmpd="sng" w="15875">
            <a:solidFill>
              <a:schemeClr val="accent2"/>
            </a:solidFill>
            <a:prstDash val="solid"/>
            <a:miter lim="800000"/>
            <a:headEnd len="sm" type="none" w="sm"/>
            <a:tailEnd len="sm" type="none" w="sm"/>
          </a:ln>
          <a:effectLst>
            <a:outerShdw algn="tl" blurRad="76200" rotWithShape="0">
              <a:srgbClr val="000000">
                <a:alpha val="14901"/>
              </a:srgbClr>
            </a:outerShdw>
          </a:effectLst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Валовой доход (общая оплаченная сумма за обучение)</a:t>
            </a:r>
            <a:endParaRPr/>
          </a:p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20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$500 000</a:t>
            </a:r>
            <a:endParaRPr/>
          </a:p>
        </p:txBody>
      </p:sp>
      <p:sp>
        <p:nvSpPr>
          <p:cNvPr id="1080" name="Google Shape;1080;p38"/>
          <p:cNvSpPr txBox="1"/>
          <p:nvPr/>
        </p:nvSpPr>
        <p:spPr>
          <a:xfrm>
            <a:off x="10265780" y="209741"/>
            <a:ext cx="1181010" cy="518678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МОДЕЛИ</a:t>
            </a:r>
            <a:endParaRPr/>
          </a:p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ДОХОДА</a:t>
            </a:r>
            <a:endParaRPr/>
          </a:p>
        </p:txBody>
      </p:sp>
      <p:grpSp>
        <p:nvGrpSpPr>
          <p:cNvPr id="1081" name="Google Shape;1081;p38"/>
          <p:cNvGrpSpPr/>
          <p:nvPr/>
        </p:nvGrpSpPr>
        <p:grpSpPr>
          <a:xfrm>
            <a:off x="9604292" y="156754"/>
            <a:ext cx="560708" cy="560709"/>
            <a:chOff x="9585326" y="1943100"/>
            <a:chExt cx="1006475" cy="1006476"/>
          </a:xfrm>
        </p:grpSpPr>
        <p:sp>
          <p:nvSpPr>
            <p:cNvPr id="1082" name="Google Shape;1082;p38"/>
            <p:cNvSpPr/>
            <p:nvPr/>
          </p:nvSpPr>
          <p:spPr>
            <a:xfrm>
              <a:off x="10007601" y="1943100"/>
              <a:ext cx="98425" cy="192088"/>
            </a:xfrm>
            <a:custGeom>
              <a:rect b="b" l="l" r="r" t="t"/>
              <a:pathLst>
                <a:path extrusionOk="0" h="120" w="62">
                  <a:moveTo>
                    <a:pt x="0" y="121"/>
                  </a:moveTo>
                  <a:lnTo>
                    <a:pt x="62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3" name="Google Shape;1083;p38"/>
            <p:cNvSpPr/>
            <p:nvPr/>
          </p:nvSpPr>
          <p:spPr>
            <a:xfrm>
              <a:off x="9644063" y="2733675"/>
              <a:ext cx="152400" cy="138113"/>
            </a:xfrm>
            <a:custGeom>
              <a:rect b="b" l="l" r="r" t="t"/>
              <a:pathLst>
                <a:path extrusionOk="0" h="87" w="96">
                  <a:moveTo>
                    <a:pt x="96" y="9"/>
                  </a:moveTo>
                  <a:lnTo>
                    <a:pt x="8" y="0"/>
                  </a:lnTo>
                  <a:lnTo>
                    <a:pt x="0" y="87"/>
                  </a:ln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4" name="Google Shape;1084;p38"/>
            <p:cNvSpPr/>
            <p:nvPr/>
          </p:nvSpPr>
          <p:spPr>
            <a:xfrm>
              <a:off x="10420351" y="2606675"/>
              <a:ext cx="171450" cy="130175"/>
            </a:xfrm>
            <a:custGeom>
              <a:rect b="b" l="l" r="r" t="t"/>
              <a:pathLst>
                <a:path extrusionOk="0" h="82" w="108">
                  <a:moveTo>
                    <a:pt x="0" y="0"/>
                  </a:moveTo>
                  <a:lnTo>
                    <a:pt x="23" y="82"/>
                  </a:lnTo>
                  <a:lnTo>
                    <a:pt x="108" y="60"/>
                  </a:ln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5" name="Google Shape;1085;p38"/>
            <p:cNvSpPr/>
            <p:nvPr/>
          </p:nvSpPr>
          <p:spPr>
            <a:xfrm>
              <a:off x="9585326" y="2039938"/>
              <a:ext cx="520700" cy="625475"/>
            </a:xfrm>
            <a:custGeom>
              <a:rect b="b" l="l" r="r" t="t"/>
              <a:pathLst>
                <a:path extrusionOk="0" h="348" w="280">
                  <a:moveTo>
                    <a:pt x="19" y="348"/>
                  </a:moveTo>
                  <a:cubicBezTo>
                    <a:pt x="7" y="319"/>
                    <a:pt x="0" y="287"/>
                    <a:pt x="0" y="253"/>
                  </a:cubicBezTo>
                  <a:cubicBezTo>
                    <a:pt x="0" y="113"/>
                    <a:pt x="114" y="0"/>
                    <a:pt x="254" y="0"/>
                  </a:cubicBezTo>
                  <a:cubicBezTo>
                    <a:pt x="260" y="0"/>
                    <a:pt x="280" y="0"/>
                    <a:pt x="280" y="0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6" name="Google Shape;1086;p38"/>
            <p:cNvSpPr/>
            <p:nvPr/>
          </p:nvSpPr>
          <p:spPr>
            <a:xfrm>
              <a:off x="9656763" y="2735263"/>
              <a:ext cx="750888" cy="214313"/>
            </a:xfrm>
            <a:custGeom>
              <a:rect b="b" l="l" r="r" t="t"/>
              <a:pathLst>
                <a:path extrusionOk="0" h="119" w="402">
                  <a:moveTo>
                    <a:pt x="403" y="35"/>
                  </a:moveTo>
                  <a:cubicBezTo>
                    <a:pt x="357" y="87"/>
                    <a:pt x="290" y="119"/>
                    <a:pt x="215" y="119"/>
                  </a:cubicBezTo>
                  <a:cubicBezTo>
                    <a:pt x="124" y="119"/>
                    <a:pt x="45" y="72"/>
                    <a:pt x="0" y="0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7" name="Google Shape;1087;p38"/>
            <p:cNvSpPr/>
            <p:nvPr/>
          </p:nvSpPr>
          <p:spPr>
            <a:xfrm>
              <a:off x="10180638" y="2055813"/>
              <a:ext cx="347663" cy="681038"/>
            </a:xfrm>
            <a:custGeom>
              <a:rect b="b" l="l" r="r" t="t"/>
              <a:pathLst>
                <a:path extrusionOk="0" h="379" w="187">
                  <a:moveTo>
                    <a:pt x="0" y="0"/>
                  </a:moveTo>
                  <a:cubicBezTo>
                    <a:pt x="108" y="29"/>
                    <a:pt x="187" y="127"/>
                    <a:pt x="187" y="244"/>
                  </a:cubicBezTo>
                  <a:cubicBezTo>
                    <a:pt x="187" y="294"/>
                    <a:pt x="173" y="340"/>
                    <a:pt x="148" y="379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8" name="Google Shape;1088;p38"/>
            <p:cNvSpPr/>
            <p:nvPr/>
          </p:nvSpPr>
          <p:spPr>
            <a:xfrm>
              <a:off x="9983788" y="2398713"/>
              <a:ext cx="149225" cy="215900"/>
            </a:xfrm>
            <a:custGeom>
              <a:rect b="b" l="l" r="r" t="t"/>
              <a:pathLst>
                <a:path extrusionOk="0" h="120" w="80">
                  <a:moveTo>
                    <a:pt x="0" y="8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106"/>
                    <a:pt x="12" y="120"/>
                    <a:pt x="27" y="120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68" y="120"/>
                    <a:pt x="80" y="106"/>
                    <a:pt x="80" y="93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0" y="79"/>
                    <a:pt x="72" y="70"/>
                    <a:pt x="62" y="66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7" y="50"/>
                    <a:pt x="0" y="41"/>
                    <a:pt x="0" y="3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3"/>
                    <a:pt x="12" y="0"/>
                    <a:pt x="2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8" y="0"/>
                    <a:pt x="80" y="13"/>
                    <a:pt x="80" y="26"/>
                  </a:cubicBezTo>
                  <a:cubicBezTo>
                    <a:pt x="80" y="40"/>
                    <a:pt x="80" y="40"/>
                    <a:pt x="80" y="40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89" name="Google Shape;1089;p38"/>
            <p:cNvCxnSpPr/>
            <p:nvPr/>
          </p:nvCxnSpPr>
          <p:spPr>
            <a:xfrm rot="10800000">
              <a:off x="10058401" y="2327275"/>
              <a:ext cx="0" cy="71438"/>
            </a:xfrm>
            <a:prstGeom prst="straightConnector1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090" name="Google Shape;1090;p38"/>
            <p:cNvCxnSpPr/>
            <p:nvPr/>
          </p:nvCxnSpPr>
          <p:spPr>
            <a:xfrm>
              <a:off x="10058401" y="2614613"/>
              <a:ext cx="0" cy="73025"/>
            </a:xfrm>
            <a:prstGeom prst="straightConnector1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sp>
          <p:nvSpPr>
            <p:cNvPr id="1091" name="Google Shape;1091;p38"/>
            <p:cNvSpPr/>
            <p:nvPr/>
          </p:nvSpPr>
          <p:spPr>
            <a:xfrm>
              <a:off x="9759951" y="2206625"/>
              <a:ext cx="595313" cy="576263"/>
            </a:xfrm>
            <a:prstGeom prst="ellipse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95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" name="Google Shape;1096;p39"/>
          <p:cNvSpPr/>
          <p:nvPr/>
        </p:nvSpPr>
        <p:spPr>
          <a:xfrm>
            <a:off x="768096" y="2706789"/>
            <a:ext cx="10698480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type="none" w="sm"/>
            <a:tailEnd len="sm" type="none" w="sm"/>
          </a:ln>
          <a:effectLst>
            <a:outerShdw algn="tl" blurRad="76200" rotWithShape="0">
              <a:srgbClr val="000000">
                <a:alpha val="14901"/>
              </a:srgbClr>
            </a:outerShdw>
          </a:effectLst>
        </p:spPr>
        <p:txBody>
          <a:bodyPr anchor="ctr" anchorCtr="0" bIns="45700" lIns="8503900" numCol="1" rIns="0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7" name="Google Shape;1097;p39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Модель "Взнос за услугу"</a:t>
            </a:r>
            <a:endParaRPr/>
          </a:p>
        </p:txBody>
      </p:sp>
      <p:sp>
        <p:nvSpPr>
          <p:cNvPr id="1098" name="Google Shape;1098;p39"/>
          <p:cNvSpPr/>
          <p:nvPr/>
        </p:nvSpPr>
        <p:spPr>
          <a:xfrm>
            <a:off x="768096" y="2706790"/>
            <a:ext cx="9628632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type="none" w="sm"/>
            <a:tailEnd len="sm" type="none" w="sm"/>
          </a:ln>
          <a:effectLst>
            <a:outerShdw algn="tl" blurRad="76200" rotWithShape="0">
              <a:srgbClr val="000000">
                <a:alpha val="14901"/>
              </a:srgbClr>
            </a:outerShdw>
          </a:effectLst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Баланс</a:t>
            </a:r>
            <a:endParaRPr/>
          </a:p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$450 000 </a:t>
            </a:r>
            <a:r>
              <a:rPr altLang="ru-RU" b="1" i="0" lang="ru-RU" strike="noStrike" sz="1800" u="non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(90 %)</a:t>
            </a:r>
            <a:endParaRPr/>
          </a:p>
        </p:txBody>
      </p:sp>
      <p:sp>
        <p:nvSpPr>
          <p:cNvPr id="1099" name="Google Shape;1099;p39"/>
          <p:cNvSpPr/>
          <p:nvPr/>
        </p:nvSpPr>
        <p:spPr>
          <a:xfrm>
            <a:off x="5477256" y="5254914"/>
            <a:ext cx="3657600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type="none" w="sm"/>
            <a:tailEnd len="sm" type="none" w="sm"/>
          </a:ln>
          <a:effectLst>
            <a:outerShdw algn="tl" blurRad="76200" rotWithShape="0">
              <a:srgbClr val="000000">
                <a:alpha val="14901"/>
              </a:srgbClr>
            </a:outerShdw>
          </a:effectLst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Онлайн-организация</a:t>
            </a:r>
            <a:endParaRPr/>
          </a:p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$192 375 </a:t>
            </a:r>
            <a:r>
              <a:rPr altLang="ru-RU" b="1" i="0" lang="ru-RU" strike="noStrike" sz="1800" u="non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(95 %)</a:t>
            </a:r>
            <a:endParaRPr/>
          </a:p>
        </p:txBody>
      </p:sp>
      <p:sp>
        <p:nvSpPr>
          <p:cNvPr id="1100" name="Google Shape;1100;p39"/>
          <p:cNvSpPr/>
          <p:nvPr/>
        </p:nvSpPr>
        <p:spPr>
          <a:xfrm>
            <a:off x="2907792" y="5254914"/>
            <a:ext cx="2139696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type="none" w="sm"/>
            <a:tailEnd len="sm" type="none" w="sm"/>
          </a:ln>
          <a:effectLst>
            <a:outerShdw algn="tl" blurRad="76200" rotWithShape="0">
              <a:srgbClr val="000000">
                <a:alpha val="14901"/>
              </a:srgbClr>
            </a:outerShdw>
          </a:effectLst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Преподаватель</a:t>
            </a:r>
            <a:endParaRPr/>
          </a:p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$100 000 </a:t>
            </a:r>
            <a:r>
              <a:rPr altLang="ru-RU" b="1" i="0" lang="ru-RU" strike="noStrike" sz="1800" u="non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(83 %)</a:t>
            </a:r>
            <a:endParaRPr/>
          </a:p>
        </p:txBody>
      </p:sp>
      <p:grpSp>
        <p:nvGrpSpPr>
          <p:cNvPr id="1101" name="Google Shape;1101;p39"/>
          <p:cNvGrpSpPr/>
          <p:nvPr/>
        </p:nvGrpSpPr>
        <p:grpSpPr>
          <a:xfrm>
            <a:off x="5047488" y="2328431"/>
            <a:ext cx="5286719" cy="358868"/>
            <a:chOff x="5047488" y="2328431"/>
            <a:chExt cx="5286719" cy="358868"/>
          </a:xfrm>
        </p:grpSpPr>
        <p:cxnSp>
          <p:nvCxnSpPr>
            <p:cNvPr id="1102" name="Google Shape;1102;p39"/>
            <p:cNvCxnSpPr/>
            <p:nvPr/>
          </p:nvCxnSpPr>
          <p:spPr>
            <a:xfrm>
              <a:off x="5047488" y="2522952"/>
              <a:ext cx="5286719" cy="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103" name="Google Shape;1103;p39"/>
            <p:cNvCxnSpPr/>
            <p:nvPr/>
          </p:nvCxnSpPr>
          <p:spPr>
            <a:xfrm rot="10800000">
              <a:off x="5051832" y="2521811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104" name="Google Shape;1104;p39"/>
            <p:cNvCxnSpPr/>
            <p:nvPr/>
          </p:nvCxnSpPr>
          <p:spPr>
            <a:xfrm rot="10800000">
              <a:off x="10334207" y="2521811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105" name="Google Shape;1105;p39"/>
            <p:cNvCxnSpPr/>
            <p:nvPr/>
          </p:nvCxnSpPr>
          <p:spPr>
            <a:xfrm rot="10800000">
              <a:off x="5858256" y="2328431"/>
              <a:ext cx="0" cy="19338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sp>
        <p:nvSpPr>
          <p:cNvPr id="1106" name="Google Shape;1106;p39"/>
          <p:cNvSpPr/>
          <p:nvPr/>
        </p:nvSpPr>
        <p:spPr>
          <a:xfrm>
            <a:off x="768095" y="3980852"/>
            <a:ext cx="9636773" cy="883589"/>
          </a:xfrm>
          <a:prstGeom prst="roundRect">
            <a:avLst>
              <a:gd fmla="val 5556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type="none" w="sm"/>
            <a:tailEnd len="sm" type="none" w="sm"/>
          </a:ln>
          <a:effectLst>
            <a:outerShdw algn="tl" blurRad="76200" rotWithShape="0">
              <a:srgbClr val="000000">
                <a:alpha val="14901"/>
              </a:srgbClr>
            </a:outerShdw>
          </a:effectLst>
        </p:spPr>
        <p:txBody>
          <a:bodyPr anchor="ctr" anchorCtr="0" bIns="45700" lIns="0" numCol="1" rIns="1645900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Отдел</a:t>
            </a:r>
            <a:endParaRPr/>
          </a:p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$135 000 </a:t>
            </a:r>
            <a:r>
              <a:rPr altLang="ru-RU" b="1" i="0" lang="ru-RU" strike="noStrike" sz="1800" u="non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(30 %)</a:t>
            </a:r>
            <a:endParaRPr/>
          </a:p>
        </p:txBody>
      </p:sp>
      <p:sp>
        <p:nvSpPr>
          <p:cNvPr id="1107" name="Google Shape;1107;p39"/>
          <p:cNvSpPr/>
          <p:nvPr/>
        </p:nvSpPr>
        <p:spPr>
          <a:xfrm>
            <a:off x="768095" y="3980852"/>
            <a:ext cx="2409193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type="none" w="sm"/>
            <a:tailEnd len="sm" type="none" w="sm"/>
          </a:ln>
          <a:effectLst>
            <a:outerShdw algn="tl" blurRad="76200" rotWithShape="0">
              <a:srgbClr val="000000">
                <a:alpha val="14901"/>
              </a:srgbClr>
            </a:outerShdw>
          </a:effectLst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Учебное заведение</a:t>
            </a:r>
            <a:endParaRPr/>
          </a:p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$112 000 </a:t>
            </a:r>
            <a:r>
              <a:rPr altLang="ru-RU" b="1" i="0" lang="ru-RU" strike="noStrike" sz="1800" u="non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(25 %)</a:t>
            </a:r>
            <a:endParaRPr/>
          </a:p>
        </p:txBody>
      </p:sp>
      <p:sp>
        <p:nvSpPr>
          <p:cNvPr id="1108" name="Google Shape;1108;p39"/>
          <p:cNvSpPr/>
          <p:nvPr/>
        </p:nvSpPr>
        <p:spPr>
          <a:xfrm>
            <a:off x="6070379" y="3980852"/>
            <a:ext cx="4334489" cy="883589"/>
          </a:xfrm>
          <a:prstGeom prst="roundRect">
            <a:avLst>
              <a:gd fmla="val 0" name="adj"/>
            </a:avLst>
          </a:prstGeom>
          <a:solidFill>
            <a:schemeClr val="lt1"/>
          </a:solidFill>
          <a:ln cap="flat" cmpd="sng" w="15875">
            <a:solidFill>
              <a:schemeClr val="accent2"/>
            </a:solidFill>
            <a:prstDash val="solid"/>
            <a:miter lim="800000"/>
            <a:headEnd len="sm" type="none" w="sm"/>
            <a:tailEnd len="sm" type="none" w="sm"/>
          </a:ln>
          <a:effectLst>
            <a:outerShdw algn="tl" blurRad="76200" rotWithShape="0">
              <a:srgbClr val="000000">
                <a:alpha val="14901"/>
              </a:srgbClr>
            </a:outerShdw>
          </a:effectLst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Онлайн-организация</a:t>
            </a:r>
            <a:endParaRPr/>
          </a:p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$202 500 </a:t>
            </a:r>
            <a:r>
              <a:rPr altLang="ru-RU" b="1" i="0" lang="ru-RU" strike="noStrike" sz="1800" u="non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(45 %)</a:t>
            </a:r>
            <a:endParaRPr/>
          </a:p>
        </p:txBody>
      </p:sp>
      <p:grpSp>
        <p:nvGrpSpPr>
          <p:cNvPr id="1109" name="Google Shape;1109;p39"/>
          <p:cNvGrpSpPr/>
          <p:nvPr/>
        </p:nvGrpSpPr>
        <p:grpSpPr>
          <a:xfrm>
            <a:off x="1955894" y="3611800"/>
            <a:ext cx="6208204" cy="358868"/>
            <a:chOff x="1823025" y="3611800"/>
            <a:chExt cx="5513742" cy="358868"/>
          </a:xfrm>
        </p:grpSpPr>
        <p:cxnSp>
          <p:nvCxnSpPr>
            <p:cNvPr id="1110" name="Google Shape;1110;p39"/>
            <p:cNvCxnSpPr/>
            <p:nvPr/>
          </p:nvCxnSpPr>
          <p:spPr>
            <a:xfrm>
              <a:off x="1823025" y="3806321"/>
              <a:ext cx="5513742" cy="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111" name="Google Shape;1111;p39"/>
            <p:cNvCxnSpPr/>
            <p:nvPr/>
          </p:nvCxnSpPr>
          <p:spPr>
            <a:xfrm rot="10800000">
              <a:off x="1827369" y="3805180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112" name="Google Shape;1112;p39"/>
            <p:cNvCxnSpPr/>
            <p:nvPr/>
          </p:nvCxnSpPr>
          <p:spPr>
            <a:xfrm rot="10800000">
              <a:off x="7336767" y="3805180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113" name="Google Shape;1113;p39"/>
            <p:cNvCxnSpPr/>
            <p:nvPr/>
          </p:nvCxnSpPr>
          <p:spPr>
            <a:xfrm rot="10800000">
              <a:off x="4986207" y="3611800"/>
              <a:ext cx="0" cy="193380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114" name="Google Shape;1114;p39"/>
            <p:cNvCxnSpPr/>
            <p:nvPr/>
          </p:nvCxnSpPr>
          <p:spPr>
            <a:xfrm rot="10800000">
              <a:off x="4189970" y="3805180"/>
              <a:ext cx="0" cy="165488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grpSp>
        <p:nvGrpSpPr>
          <p:cNvPr id="1115" name="Google Shape;1115;p39"/>
          <p:cNvGrpSpPr/>
          <p:nvPr/>
        </p:nvGrpSpPr>
        <p:grpSpPr>
          <a:xfrm>
            <a:off x="4189970" y="4864441"/>
            <a:ext cx="3069771" cy="376844"/>
            <a:chOff x="4189970" y="4864441"/>
            <a:chExt cx="3069771" cy="376844"/>
          </a:xfrm>
        </p:grpSpPr>
        <p:cxnSp>
          <p:nvCxnSpPr>
            <p:cNvPr id="1116" name="Google Shape;1116;p39"/>
            <p:cNvCxnSpPr/>
            <p:nvPr/>
          </p:nvCxnSpPr>
          <p:spPr>
            <a:xfrm rot="10800000">
              <a:off x="4189970" y="4864441"/>
              <a:ext cx="0" cy="376844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117" name="Google Shape;1117;p39"/>
            <p:cNvCxnSpPr/>
            <p:nvPr/>
          </p:nvCxnSpPr>
          <p:spPr>
            <a:xfrm rot="10800000">
              <a:off x="7259741" y="4864441"/>
              <a:ext cx="0" cy="376844"/>
            </a:xfrm>
            <a:prstGeom prst="straightConnector1">
              <a:avLst/>
            </a:prstGeom>
            <a:noFill/>
            <a:ln cap="flat" cmpd="sng" w="15875">
              <a:solidFill>
                <a:schemeClr val="accent2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sp>
        <p:nvSpPr>
          <p:cNvPr id="1118" name="Google Shape;1118;p39"/>
          <p:cNvSpPr/>
          <p:nvPr/>
        </p:nvSpPr>
        <p:spPr>
          <a:xfrm>
            <a:off x="768096" y="1432726"/>
            <a:ext cx="10698480" cy="883589"/>
          </a:xfrm>
          <a:prstGeom prst="roundRect">
            <a:avLst>
              <a:gd fmla="val 0" name="adj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0"/>
          </a:gradFill>
          <a:ln cap="flat" cmpd="sng" w="15875">
            <a:solidFill>
              <a:schemeClr val="accent2"/>
            </a:solidFill>
            <a:prstDash val="solid"/>
            <a:miter lim="800000"/>
            <a:headEnd len="sm" type="none" w="sm"/>
            <a:tailEnd len="sm" type="none" w="sm"/>
          </a:ln>
          <a:effectLst>
            <a:outerShdw algn="tl" blurRad="76200" rotWithShape="0">
              <a:srgbClr val="000000">
                <a:alpha val="14901"/>
              </a:srgbClr>
            </a:outerShdw>
          </a:effectLst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Валовой доход (общая оплаченная сумма за обучение)</a:t>
            </a:r>
            <a:endParaRPr/>
          </a:p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20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$500 000</a:t>
            </a:r>
            <a:endParaRPr/>
          </a:p>
        </p:txBody>
      </p:sp>
      <p:sp>
        <p:nvSpPr>
          <p:cNvPr id="1119" name="Google Shape;1119;p39"/>
          <p:cNvSpPr/>
          <p:nvPr/>
        </p:nvSpPr>
        <p:spPr>
          <a:xfrm>
            <a:off x="10328025" y="2756301"/>
            <a:ext cx="1207200" cy="8835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9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Партнерский платеж</a:t>
            </a:r>
            <a:endParaRPr/>
          </a:p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2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$50 000 </a:t>
            </a:r>
            <a:br>
              <a:rPr altLang="ru-RU" b="1" i="0" lang="ru-RU" strike="noStrike" sz="12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altLang="ru-RU" b="1" i="0" lang="ru-RU" strike="noStrike" sz="1200" u="non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(10 %)</a:t>
            </a:r>
            <a:endParaRPr/>
          </a:p>
        </p:txBody>
      </p:sp>
      <p:sp>
        <p:nvSpPr>
          <p:cNvPr id="1120" name="Google Shape;1120;p39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1" name="Google Shape;1121;p39"/>
          <p:cNvSpPr txBox="1"/>
          <p:nvPr/>
        </p:nvSpPr>
        <p:spPr>
          <a:xfrm>
            <a:off x="10265780" y="209741"/>
            <a:ext cx="1181010" cy="518678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МОДЕЛИ</a:t>
            </a:r>
            <a:endParaRPr/>
          </a:p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ДОХОДА</a:t>
            </a:r>
            <a:endParaRPr/>
          </a:p>
        </p:txBody>
      </p:sp>
      <p:grpSp>
        <p:nvGrpSpPr>
          <p:cNvPr id="1122" name="Google Shape;1122;p39"/>
          <p:cNvGrpSpPr/>
          <p:nvPr/>
        </p:nvGrpSpPr>
        <p:grpSpPr>
          <a:xfrm>
            <a:off x="9604292" y="156754"/>
            <a:ext cx="560708" cy="560709"/>
            <a:chOff x="9585326" y="1943100"/>
            <a:chExt cx="1006475" cy="1006476"/>
          </a:xfrm>
        </p:grpSpPr>
        <p:sp>
          <p:nvSpPr>
            <p:cNvPr id="1123" name="Google Shape;1123;p39"/>
            <p:cNvSpPr/>
            <p:nvPr/>
          </p:nvSpPr>
          <p:spPr>
            <a:xfrm>
              <a:off x="10007601" y="1943100"/>
              <a:ext cx="98425" cy="192088"/>
            </a:xfrm>
            <a:custGeom>
              <a:rect b="b" l="l" r="r" t="t"/>
              <a:pathLst>
                <a:path extrusionOk="0" h="120" w="62">
                  <a:moveTo>
                    <a:pt x="0" y="121"/>
                  </a:moveTo>
                  <a:lnTo>
                    <a:pt x="62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4" name="Google Shape;1124;p39"/>
            <p:cNvSpPr/>
            <p:nvPr/>
          </p:nvSpPr>
          <p:spPr>
            <a:xfrm>
              <a:off x="9644063" y="2733675"/>
              <a:ext cx="152400" cy="138113"/>
            </a:xfrm>
            <a:custGeom>
              <a:rect b="b" l="l" r="r" t="t"/>
              <a:pathLst>
                <a:path extrusionOk="0" h="87" w="96">
                  <a:moveTo>
                    <a:pt x="96" y="9"/>
                  </a:moveTo>
                  <a:lnTo>
                    <a:pt x="8" y="0"/>
                  </a:lnTo>
                  <a:lnTo>
                    <a:pt x="0" y="87"/>
                  </a:ln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5" name="Google Shape;1125;p39"/>
            <p:cNvSpPr/>
            <p:nvPr/>
          </p:nvSpPr>
          <p:spPr>
            <a:xfrm>
              <a:off x="10420351" y="2606675"/>
              <a:ext cx="171450" cy="130175"/>
            </a:xfrm>
            <a:custGeom>
              <a:rect b="b" l="l" r="r" t="t"/>
              <a:pathLst>
                <a:path extrusionOk="0" h="82" w="108">
                  <a:moveTo>
                    <a:pt x="0" y="0"/>
                  </a:moveTo>
                  <a:lnTo>
                    <a:pt x="23" y="82"/>
                  </a:lnTo>
                  <a:lnTo>
                    <a:pt x="108" y="60"/>
                  </a:ln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6" name="Google Shape;1126;p39"/>
            <p:cNvSpPr/>
            <p:nvPr/>
          </p:nvSpPr>
          <p:spPr>
            <a:xfrm>
              <a:off x="9585326" y="2039938"/>
              <a:ext cx="520700" cy="625475"/>
            </a:xfrm>
            <a:custGeom>
              <a:rect b="b" l="l" r="r" t="t"/>
              <a:pathLst>
                <a:path extrusionOk="0" h="348" w="280">
                  <a:moveTo>
                    <a:pt x="19" y="348"/>
                  </a:moveTo>
                  <a:cubicBezTo>
                    <a:pt x="7" y="319"/>
                    <a:pt x="0" y="287"/>
                    <a:pt x="0" y="253"/>
                  </a:cubicBezTo>
                  <a:cubicBezTo>
                    <a:pt x="0" y="113"/>
                    <a:pt x="114" y="0"/>
                    <a:pt x="254" y="0"/>
                  </a:cubicBezTo>
                  <a:cubicBezTo>
                    <a:pt x="260" y="0"/>
                    <a:pt x="280" y="0"/>
                    <a:pt x="280" y="0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7" name="Google Shape;1127;p39"/>
            <p:cNvSpPr/>
            <p:nvPr/>
          </p:nvSpPr>
          <p:spPr>
            <a:xfrm>
              <a:off x="9656763" y="2735263"/>
              <a:ext cx="750888" cy="214313"/>
            </a:xfrm>
            <a:custGeom>
              <a:rect b="b" l="l" r="r" t="t"/>
              <a:pathLst>
                <a:path extrusionOk="0" h="119" w="402">
                  <a:moveTo>
                    <a:pt x="403" y="35"/>
                  </a:moveTo>
                  <a:cubicBezTo>
                    <a:pt x="357" y="87"/>
                    <a:pt x="290" y="119"/>
                    <a:pt x="215" y="119"/>
                  </a:cubicBezTo>
                  <a:cubicBezTo>
                    <a:pt x="124" y="119"/>
                    <a:pt x="45" y="72"/>
                    <a:pt x="0" y="0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8" name="Google Shape;1128;p39"/>
            <p:cNvSpPr/>
            <p:nvPr/>
          </p:nvSpPr>
          <p:spPr>
            <a:xfrm>
              <a:off x="10180638" y="2055813"/>
              <a:ext cx="347663" cy="681038"/>
            </a:xfrm>
            <a:custGeom>
              <a:rect b="b" l="l" r="r" t="t"/>
              <a:pathLst>
                <a:path extrusionOk="0" h="379" w="187">
                  <a:moveTo>
                    <a:pt x="0" y="0"/>
                  </a:moveTo>
                  <a:cubicBezTo>
                    <a:pt x="108" y="29"/>
                    <a:pt x="187" y="127"/>
                    <a:pt x="187" y="244"/>
                  </a:cubicBezTo>
                  <a:cubicBezTo>
                    <a:pt x="187" y="294"/>
                    <a:pt x="173" y="340"/>
                    <a:pt x="148" y="379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9" name="Google Shape;1129;p39"/>
            <p:cNvSpPr/>
            <p:nvPr/>
          </p:nvSpPr>
          <p:spPr>
            <a:xfrm>
              <a:off x="9983788" y="2398713"/>
              <a:ext cx="149225" cy="215900"/>
            </a:xfrm>
            <a:custGeom>
              <a:rect b="b" l="l" r="r" t="t"/>
              <a:pathLst>
                <a:path extrusionOk="0" h="120" w="80">
                  <a:moveTo>
                    <a:pt x="0" y="80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106"/>
                    <a:pt x="12" y="120"/>
                    <a:pt x="27" y="120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68" y="120"/>
                    <a:pt x="80" y="106"/>
                    <a:pt x="80" y="93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0" y="79"/>
                    <a:pt x="72" y="70"/>
                    <a:pt x="62" y="66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7" y="50"/>
                    <a:pt x="0" y="41"/>
                    <a:pt x="0" y="3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3"/>
                    <a:pt x="12" y="0"/>
                    <a:pt x="2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8" y="0"/>
                    <a:pt x="80" y="13"/>
                    <a:pt x="80" y="26"/>
                  </a:cubicBezTo>
                  <a:cubicBezTo>
                    <a:pt x="80" y="40"/>
                    <a:pt x="80" y="40"/>
                    <a:pt x="80" y="40"/>
                  </a:cubicBezTo>
                </a:path>
              </a:pathLst>
            </a:cu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30" name="Google Shape;1130;p39"/>
            <p:cNvCxnSpPr/>
            <p:nvPr/>
          </p:nvCxnSpPr>
          <p:spPr>
            <a:xfrm rot="10800000">
              <a:off x="10058401" y="2327275"/>
              <a:ext cx="0" cy="71438"/>
            </a:xfrm>
            <a:prstGeom prst="straightConnector1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131" name="Google Shape;1131;p39"/>
            <p:cNvCxnSpPr/>
            <p:nvPr/>
          </p:nvCxnSpPr>
          <p:spPr>
            <a:xfrm>
              <a:off x="10058401" y="2614613"/>
              <a:ext cx="0" cy="73025"/>
            </a:xfrm>
            <a:prstGeom prst="straightConnector1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sp>
          <p:nvSpPr>
            <p:cNvPr id="1132" name="Google Shape;1132;p39"/>
            <p:cNvSpPr/>
            <p:nvPr/>
          </p:nvSpPr>
          <p:spPr>
            <a:xfrm>
              <a:off x="9759951" y="2206625"/>
              <a:ext cx="595313" cy="576263"/>
            </a:xfrm>
            <a:prstGeom prst="ellipse">
              <a:avLst/>
            </a:prstGeom>
            <a:noFill/>
            <a:ln cap="flat" cmpd="sng" w="12700">
              <a:solidFill>
                <a:schemeClr val="accent5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Где находится Университет штата Аризона?</a:t>
            </a:r>
            <a:endParaRPr/>
          </a:p>
        </p:txBody>
      </p:sp>
      <p:pic>
        <p:nvPicPr>
          <p:cNvPr id="76" name="Google Shape;76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35866" y="1153321"/>
            <a:ext cx="8932333" cy="5394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6" name="Shape 1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" name="Google Shape;1137;p40"/>
          <p:cNvSpPr/>
          <p:nvPr/>
        </p:nvSpPr>
        <p:spPr>
          <a:xfrm rot="5400000">
            <a:off x="10194443" y="-962857"/>
            <a:ext cx="1022727" cy="2944440"/>
          </a:xfrm>
          <a:prstGeom prst="foldedCorner">
            <a:avLst>
              <a:gd fmla="val 30358" name="adj"/>
            </a:avLst>
          </a:prstGeom>
          <a:solidFill>
            <a:schemeClr val="lt2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8" name="Google Shape;1138;p40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Какова ваша модель?</a:t>
            </a:r>
            <a:endParaRPr/>
          </a:p>
        </p:txBody>
      </p:sp>
      <p:grpSp>
        <p:nvGrpSpPr>
          <p:cNvPr id="1139" name="Google Shape;1139;p40"/>
          <p:cNvGrpSpPr/>
          <p:nvPr/>
        </p:nvGrpSpPr>
        <p:grpSpPr>
          <a:xfrm>
            <a:off x="9602384" y="164008"/>
            <a:ext cx="583980" cy="573272"/>
            <a:chOff x="9505950" y="1917700"/>
            <a:chExt cx="1125538" cy="1104900"/>
          </a:xfrm>
        </p:grpSpPr>
        <p:sp>
          <p:nvSpPr>
            <p:cNvPr id="1140" name="Google Shape;1140;p40"/>
            <p:cNvSpPr/>
            <p:nvPr/>
          </p:nvSpPr>
          <p:spPr>
            <a:xfrm>
              <a:off x="9621838" y="2759075"/>
              <a:ext cx="149225" cy="142875"/>
            </a:xfrm>
            <a:custGeom>
              <a:rect b="b" l="l" r="r" t="t"/>
              <a:pathLst>
                <a:path extrusionOk="0" h="90" w="94">
                  <a:moveTo>
                    <a:pt x="94" y="0"/>
                  </a:moveTo>
                  <a:lnTo>
                    <a:pt x="0" y="0"/>
                  </a:lnTo>
                  <a:lnTo>
                    <a:pt x="0" y="9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1" name="Google Shape;1141;p40"/>
            <p:cNvSpPr/>
            <p:nvPr/>
          </p:nvSpPr>
          <p:spPr>
            <a:xfrm>
              <a:off x="9505950" y="1917700"/>
              <a:ext cx="998538" cy="757238"/>
            </a:xfrm>
            <a:custGeom>
              <a:rect b="b" l="l" r="r" t="t"/>
              <a:pathLst>
                <a:path extrusionOk="0" h="421" w="536">
                  <a:moveTo>
                    <a:pt x="47" y="421"/>
                  </a:moveTo>
                  <a:cubicBezTo>
                    <a:pt x="0" y="318"/>
                    <a:pt x="20" y="193"/>
                    <a:pt x="105" y="109"/>
                  </a:cubicBezTo>
                  <a:cubicBezTo>
                    <a:pt x="213" y="0"/>
                    <a:pt x="391" y="0"/>
                    <a:pt x="500" y="109"/>
                  </a:cubicBezTo>
                  <a:cubicBezTo>
                    <a:pt x="536" y="145"/>
                    <a:pt x="536" y="145"/>
                    <a:pt x="536" y="145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" name="Google Shape;1142;p40"/>
            <p:cNvSpPr/>
            <p:nvPr/>
          </p:nvSpPr>
          <p:spPr>
            <a:xfrm>
              <a:off x="9632950" y="2266950"/>
              <a:ext cx="998538" cy="755650"/>
            </a:xfrm>
            <a:custGeom>
              <a:rect b="b" l="l" r="r" t="t"/>
              <a:pathLst>
                <a:path extrusionOk="0" h="421" w="536">
                  <a:moveTo>
                    <a:pt x="489" y="0"/>
                  </a:moveTo>
                  <a:cubicBezTo>
                    <a:pt x="536" y="103"/>
                    <a:pt x="516" y="228"/>
                    <a:pt x="431" y="312"/>
                  </a:cubicBezTo>
                  <a:cubicBezTo>
                    <a:pt x="322" y="421"/>
                    <a:pt x="145" y="421"/>
                    <a:pt x="36" y="312"/>
                  </a:cubicBezTo>
                  <a:cubicBezTo>
                    <a:pt x="0" y="276"/>
                    <a:pt x="0" y="276"/>
                    <a:pt x="0" y="276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3" name="Google Shape;1143;p40"/>
            <p:cNvSpPr/>
            <p:nvPr/>
          </p:nvSpPr>
          <p:spPr>
            <a:xfrm>
              <a:off x="10366375" y="2039938"/>
              <a:ext cx="149225" cy="144463"/>
            </a:xfrm>
            <a:custGeom>
              <a:rect b="b" l="l" r="r" t="t"/>
              <a:pathLst>
                <a:path extrusionOk="0" h="91" w="94">
                  <a:moveTo>
                    <a:pt x="0" y="91"/>
                  </a:moveTo>
                  <a:lnTo>
                    <a:pt x="94" y="91"/>
                  </a:lnTo>
                  <a:lnTo>
                    <a:pt x="94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4" name="Google Shape;1144;p40"/>
            <p:cNvSpPr/>
            <p:nvPr/>
          </p:nvSpPr>
          <p:spPr>
            <a:xfrm>
              <a:off x="9869488" y="2184400"/>
              <a:ext cx="447675" cy="574675"/>
            </a:xfrm>
            <a:custGeom>
              <a:rect b="b" l="l" r="r" t="t"/>
              <a:pathLst>
                <a:path extrusionOk="0" h="362" w="282">
                  <a:moveTo>
                    <a:pt x="0" y="0"/>
                  </a:moveTo>
                  <a:lnTo>
                    <a:pt x="203" y="0"/>
                  </a:lnTo>
                  <a:lnTo>
                    <a:pt x="282" y="74"/>
                  </a:lnTo>
                  <a:lnTo>
                    <a:pt x="282" y="362"/>
                  </a:lnTo>
                  <a:lnTo>
                    <a:pt x="0" y="362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5" name="Google Shape;1145;p40"/>
            <p:cNvSpPr/>
            <p:nvPr/>
          </p:nvSpPr>
          <p:spPr>
            <a:xfrm>
              <a:off x="10167938" y="2230438"/>
              <a:ext cx="98425" cy="96838"/>
            </a:xfrm>
            <a:custGeom>
              <a:rect b="b" l="l" r="r" t="t"/>
              <a:pathLst>
                <a:path extrusionOk="0" h="61" w="62">
                  <a:moveTo>
                    <a:pt x="62" y="61"/>
                  </a:moveTo>
                  <a:lnTo>
                    <a:pt x="0" y="61"/>
                  </a:lnTo>
                  <a:lnTo>
                    <a:pt x="0" y="0"/>
                  </a:ln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46" name="Google Shape;1146;p40"/>
            <p:cNvCxnSpPr/>
            <p:nvPr/>
          </p:nvCxnSpPr>
          <p:spPr>
            <a:xfrm>
              <a:off x="9994900" y="2471738"/>
              <a:ext cx="0" cy="19050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147" name="Google Shape;1147;p40"/>
            <p:cNvCxnSpPr/>
            <p:nvPr/>
          </p:nvCxnSpPr>
          <p:spPr>
            <a:xfrm>
              <a:off x="10093325" y="2566988"/>
              <a:ext cx="0" cy="95250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  <p:cxnSp>
          <p:nvCxnSpPr>
            <p:cNvPr id="1148" name="Google Shape;1148;p40"/>
            <p:cNvCxnSpPr/>
            <p:nvPr/>
          </p:nvCxnSpPr>
          <p:spPr>
            <a:xfrm>
              <a:off x="10191750" y="2517775"/>
              <a:ext cx="0" cy="144463"/>
            </a:xfrm>
            <a:prstGeom prst="straightConnector1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</p:cxnSp>
      </p:grpSp>
      <p:sp>
        <p:nvSpPr>
          <p:cNvPr id="1149" name="Google Shape;1149;p40"/>
          <p:cNvSpPr txBox="1"/>
          <p:nvPr/>
        </p:nvSpPr>
        <p:spPr>
          <a:xfrm>
            <a:off x="10260025" y="314350"/>
            <a:ext cx="1815900" cy="3051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i="0" lang="ru-RU" strike="noStrike" sz="14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ДЕЯТЕЛЬНОСТЬ</a:t>
            </a:r>
            <a:endParaRPr/>
          </a:p>
        </p:txBody>
      </p:sp>
      <p:grpSp>
        <p:nvGrpSpPr>
          <p:cNvPr id="1150" name="Google Shape;1150;p40"/>
          <p:cNvGrpSpPr/>
          <p:nvPr/>
        </p:nvGrpSpPr>
        <p:grpSpPr>
          <a:xfrm>
            <a:off x="501628" y="1292375"/>
            <a:ext cx="3779222" cy="3066304"/>
            <a:chOff x="501628" y="1292375"/>
            <a:chExt cx="3779222" cy="3066304"/>
          </a:xfrm>
        </p:grpSpPr>
        <p:sp>
          <p:nvSpPr>
            <p:cNvPr id="1151" name="Google Shape;1151;p40"/>
            <p:cNvSpPr/>
            <p:nvPr/>
          </p:nvSpPr>
          <p:spPr>
            <a:xfrm>
              <a:off x="781544" y="1956556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64000">
                  <a:srgbClr val="4EBAAB">
                    <a:alpha val="67843"/>
                  </a:srgbClr>
                </a:gs>
                <a:gs pos="100000">
                  <a:srgbClr val="4EBAAB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2" name="Google Shape;1152;p40"/>
            <p:cNvSpPr txBox="1"/>
            <p:nvPr/>
          </p:nvSpPr>
          <p:spPr>
            <a:xfrm>
              <a:off x="501628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195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/>
            </a:p>
          </p:txBody>
        </p:sp>
        <p:sp>
          <p:nvSpPr>
            <p:cNvPr id="1153" name="Google Shape;1153;p40"/>
            <p:cNvSpPr txBox="1"/>
            <p:nvPr/>
          </p:nvSpPr>
          <p:spPr>
            <a:xfrm>
              <a:off x="1984350" y="2024625"/>
              <a:ext cx="2296500" cy="16569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20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Какова ваша </a:t>
              </a:r>
              <a:endParaRPr/>
            </a:p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20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модель оплаты взносов / стоимости обучения?  </a:t>
              </a:r>
              <a:endParaRPr/>
            </a:p>
          </p:txBody>
        </p:sp>
      </p:grpSp>
      <p:grpSp>
        <p:nvGrpSpPr>
          <p:cNvPr id="1154" name="Google Shape;1154;p40"/>
          <p:cNvGrpSpPr/>
          <p:nvPr/>
        </p:nvGrpSpPr>
        <p:grpSpPr>
          <a:xfrm>
            <a:off x="4330621" y="1292375"/>
            <a:ext cx="3542129" cy="3066304"/>
            <a:chOff x="4330621" y="1292375"/>
            <a:chExt cx="3542129" cy="3066304"/>
          </a:xfrm>
        </p:grpSpPr>
        <p:sp>
          <p:nvSpPr>
            <p:cNvPr id="1155" name="Google Shape;1155;p40"/>
            <p:cNvSpPr/>
            <p:nvPr/>
          </p:nvSpPr>
          <p:spPr>
            <a:xfrm>
              <a:off x="445688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4000">
                  <a:srgbClr val="6AD8E8">
                    <a:alpha val="67843"/>
                  </a:srgbClr>
                </a:gs>
                <a:gs pos="100000">
                  <a:srgbClr val="6AD8E8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6" name="Google Shape;1156;p40"/>
            <p:cNvSpPr txBox="1"/>
            <p:nvPr/>
          </p:nvSpPr>
          <p:spPr>
            <a:xfrm>
              <a:off x="4330621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195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/>
            </a:p>
          </p:txBody>
        </p:sp>
        <p:sp>
          <p:nvSpPr>
            <p:cNvPr id="1157" name="Google Shape;1157;p40"/>
            <p:cNvSpPr txBox="1"/>
            <p:nvPr/>
          </p:nvSpPr>
          <p:spPr>
            <a:xfrm>
              <a:off x="6056850" y="2337450"/>
              <a:ext cx="1815900" cy="11841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20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Какой доход  </a:t>
              </a:r>
              <a:br>
                <a:rPr altLang="ru-RU" b="0" i="0" lang="ru-RU" strike="noStrike" sz="20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altLang="ru-RU" b="0" i="0" lang="ru-RU" strike="noStrike" sz="20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вы можете получить?</a:t>
              </a:r>
              <a:endParaRPr/>
            </a:p>
          </p:txBody>
        </p:sp>
      </p:grpSp>
      <p:grpSp>
        <p:nvGrpSpPr>
          <p:cNvPr id="1158" name="Google Shape;1158;p40"/>
          <p:cNvGrpSpPr/>
          <p:nvPr/>
        </p:nvGrpSpPr>
        <p:grpSpPr>
          <a:xfrm>
            <a:off x="7922495" y="1292375"/>
            <a:ext cx="3724930" cy="3066304"/>
            <a:chOff x="7922495" y="1292375"/>
            <a:chExt cx="3724930" cy="3066304"/>
          </a:xfrm>
        </p:grpSpPr>
        <p:sp>
          <p:nvSpPr>
            <p:cNvPr id="1159" name="Google Shape;1159;p40"/>
            <p:cNvSpPr/>
            <p:nvPr/>
          </p:nvSpPr>
          <p:spPr>
            <a:xfrm>
              <a:off x="8101170" y="1956555"/>
              <a:ext cx="3413197" cy="1793037"/>
            </a:xfrm>
            <a:prstGeom prst="rect">
              <a:avLst/>
            </a:prstGeom>
            <a:gradFill>
              <a:gsLst>
                <a:gs pos="0">
                  <a:schemeClr val="accent4"/>
                </a:gs>
                <a:gs pos="64000">
                  <a:srgbClr val="FE9D79">
                    <a:alpha val="67843"/>
                  </a:srgbClr>
                </a:gs>
                <a:gs pos="99000">
                  <a:srgbClr val="FE9D79">
                    <a:alpha val="0"/>
                  </a:srgbClr>
                </a:gs>
                <a:gs pos="100000">
                  <a:srgbClr val="FE9D79">
                    <a:alpha val="0"/>
                  </a:srgbClr>
                </a:gs>
              </a:gsLst>
              <a:lin ang="14400000" scaled="0"/>
            </a:gradFill>
            <a:ln>
              <a:noFill/>
            </a:ln>
          </p:spPr>
          <p:txBody>
            <a:bodyPr anchor="ctr" anchorCtr="0" bIns="45700" lIns="91425" numCol="1" rIns="91425" spcFirstLastPara="1" tIns="45700" wrap="square">
              <a:noAutofit/>
            </a:bodyPr>
            <a:lstStyle/>
            <a:p>
              <a:pPr algn="ctr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0" name="Google Shape;1160;p40"/>
            <p:cNvSpPr txBox="1"/>
            <p:nvPr/>
          </p:nvSpPr>
          <p:spPr>
            <a:xfrm>
              <a:off x="7922495" y="1292375"/>
              <a:ext cx="1562391" cy="3066304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1" i="0" lang="ru-RU" strike="noStrike" sz="195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/>
            </a:p>
          </p:txBody>
        </p:sp>
        <p:sp>
          <p:nvSpPr>
            <p:cNvPr id="1161" name="Google Shape;1161;p40"/>
            <p:cNvSpPr txBox="1"/>
            <p:nvPr/>
          </p:nvSpPr>
          <p:spPr>
            <a:xfrm>
              <a:off x="9317925" y="2514800"/>
              <a:ext cx="2329500" cy="7017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 bIns="45700" lIns="91425" numCol="1" rIns="91425" spcFirstLastPara="1" tIns="45700" wrap="square">
              <a:sp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altLang="ru-RU" b="0" i="0" lang="ru-RU" strike="noStrike" sz="20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Как он будет распределяться?</a:t>
              </a:r>
              <a:endParaRPr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5" name="Shape 1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6" name="Google Shape;1166;p41"/>
          <p:cNvPicPr preferRelativeResize="0"/>
          <p:nvPr/>
        </p:nvPicPr>
        <p:blipFill rotWithShape="1">
          <a:blip r:embed="rId3">
            <a:alphaModFix/>
          </a:blip>
          <a:srcRect b="5852" l="0" r="-74" t="971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7" name="Google Shape;1167;p4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6AD8E8">
                  <a:alpha val="33725"/>
                </a:srgbClr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8" name="Google Shape;1168;p41"/>
          <p:cNvSpPr txBox="1"/>
          <p:nvPr/>
        </p:nvSpPr>
        <p:spPr>
          <a:xfrm>
            <a:off x="1891075" y="768000"/>
            <a:ext cx="8884500" cy="53220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50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Вопросы</a:t>
            </a:r>
            <a:endParaRPr sz="15000"/>
          </a:p>
        </p:txBody>
      </p:sp>
      <p:sp>
        <p:nvSpPr>
          <p:cNvPr id="1169" name="Google Shape;1169;p41"/>
          <p:cNvSpPr txBox="1"/>
          <p:nvPr/>
        </p:nvSpPr>
        <p:spPr>
          <a:xfrm>
            <a:off x="3805750" y="3231375"/>
            <a:ext cx="7417200" cy="23208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50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Ответ</a:t>
            </a:r>
            <a:r>
              <a:rPr altLang="ru-RU" b="1" i="0" lang="ru-RU" strike="noStrike" sz="150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ы</a:t>
            </a:r>
            <a:endParaRPr sz="15000"/>
          </a:p>
        </p:txBody>
      </p:sp>
      <p:sp>
        <p:nvSpPr>
          <p:cNvPr id="1170" name="Google Shape;1170;p41"/>
          <p:cNvSpPr txBox="1"/>
          <p:nvPr/>
        </p:nvSpPr>
        <p:spPr>
          <a:xfrm>
            <a:off x="1425175" y="3119575"/>
            <a:ext cx="1575300" cy="23208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50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&amp;</a:t>
            </a:r>
            <a:endParaRPr sz="15000"/>
          </a:p>
        </p:txBody>
      </p: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74" name="Shape 1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" name="Google Shape;1175;p42"/>
          <p:cNvSpPr txBox="1"/>
          <p:nvPr>
            <p:ph type="ctrTitle"/>
          </p:nvPr>
        </p:nvSpPr>
        <p:spPr>
          <a:xfrm>
            <a:off x="563880" y="1662756"/>
            <a:ext cx="11064240" cy="2387600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ctr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Arial"/>
              <a:buNone/>
            </a:pPr>
            <a:r>
              <a:rPr altLang="ru-RU" b="1" i="0" lang="ru-RU" strike="noStrike" sz="9600" u="none">
                <a:latin typeface="Arial"/>
                <a:ea typeface="Arial"/>
                <a:cs typeface="Arial"/>
                <a:sym typeface="Arial"/>
              </a:rPr>
              <a:t>Спасибо!</a:t>
            </a:r>
            <a:endParaRPr/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2"/>
          <p:cNvPicPr preferRelativeResize="0"/>
          <p:nvPr/>
        </p:nvPicPr>
        <p:blipFill rotWithShape="1">
          <a:blip r:embed="rId3">
            <a:alphaModFix/>
          </a:blip>
          <a:srcRect b="15431" l="0" r="0" t="870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rgbClr val="4EBAAB">
                  <a:alpha val="34901"/>
                </a:srgbClr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cap="none" i="0" strike="noStrike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2"/>
          <p:cNvSpPr/>
          <p:nvPr/>
        </p:nvSpPr>
        <p:spPr>
          <a:xfrm>
            <a:off x="0" y="0"/>
            <a:ext cx="608076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cap="none" i="0" strike="noStrike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2"/>
          <p:cNvSpPr txBox="1"/>
          <p:nvPr>
            <p:ph type="ctrTitle"/>
          </p:nvPr>
        </p:nvSpPr>
        <p:spPr>
          <a:xfrm>
            <a:off x="852327" y="434340"/>
            <a:ext cx="5822794" cy="3075352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Autofit/>
          </a:bodyPr>
          <a:lstStyle/>
          <a:p>
            <a:pPr algn="l" indent="0" lvl="0" mar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600"/>
              <a:buFont typeface="Arial"/>
              <a:buNone/>
            </a:pPr>
            <a:r>
              <a:rPr altLang="ru-RU" b="1" i="0" lang="ru-RU" strike="noStrike" sz="9600" u="none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Кари </a:t>
            </a:r>
            <a:br>
              <a:rPr altLang="ru-RU" b="1" i="0" lang="ru-RU" strike="noStrike" sz="9600" u="none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</a:br>
            <a:r>
              <a:rPr altLang="ru-RU" b="1" i="0" lang="ru-RU" strike="noStrike" sz="9600" u="none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Барлоу</a:t>
            </a:r>
            <a:endParaRPr>
              <a:highlight>
                <a:srgbClr val="FFFFFF"/>
              </a:highlight>
            </a:endParaRPr>
          </a:p>
        </p:txBody>
      </p:sp>
      <p:sp>
        <p:nvSpPr>
          <p:cNvPr id="70" name="Google Shape;70;p2"/>
          <p:cNvSpPr txBox="1"/>
          <p:nvPr>
            <p:ph idx="1" type="subTitle"/>
          </p:nvPr>
        </p:nvSpPr>
        <p:spPr>
          <a:xfrm>
            <a:off x="747475" y="3418250"/>
            <a:ext cx="5333100" cy="27963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80"/>
              <a:buNone/>
            </a:pPr>
            <a:r>
              <a:rPr altLang="ru-RU" b="0" i="0" lang="ru-RU" strike="noStrike" sz="2280" u="none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Архитектор онлайн-образования</a:t>
            </a:r>
            <a:endParaRPr>
              <a:highlight>
                <a:srgbClr val="FFFFFF"/>
              </a:highlight>
            </a:endParaRPr>
          </a:p>
          <a:p>
            <a:pPr algn="l" indent="0" lvl="0" marL="0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rgbClr val="878787"/>
              </a:buClr>
              <a:buSzPts val="1710"/>
              <a:buNone/>
            </a:pPr>
            <a:r>
              <a:rPr altLang="ru-RU" b="0" i="1" lang="ru-RU" strike="noStrike" sz="1710" u="none">
                <a:solidFill>
                  <a:srgbClr val="878787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Главный операционный директор отделения онлайн-обучения Университета штата Аризона </a:t>
            </a:r>
            <a:br>
              <a:rPr altLang="ru-RU" b="0" i="1" lang="ru-RU" strike="noStrike" sz="1710" u="none">
                <a:solidFill>
                  <a:srgbClr val="878787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</a:br>
            <a:r>
              <a:rPr altLang="ru-RU" b="0" i="1" lang="ru-RU" strike="noStrike" sz="1710" u="none">
                <a:solidFill>
                  <a:srgbClr val="878787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2011–2016</a:t>
            </a:r>
            <a:r>
              <a:rPr altLang="ru-RU" b="0" i="1" lang="ru-RU" strike="noStrike" sz="1710" u="none">
                <a:solidFill>
                  <a:srgbClr val="878787"/>
                </a:solidFill>
                <a:highlight>
                  <a:srgbClr val="000000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algn="l" indent="0" lvl="0" marL="0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10"/>
              <a:buNone/>
            </a:pPr>
            <a:r>
              <a:t/>
            </a:r>
            <a:endParaRPr sz="1710"/>
          </a:p>
          <a:p>
            <a:pPr algn="l" indent="0" lvl="0" marL="0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rgbClr val="4EBAAB"/>
              </a:buClr>
              <a:buSzPts val="1710"/>
              <a:buNone/>
            </a:pPr>
            <a:r>
              <a:rPr altLang="ru-RU" b="0" i="0" lang="ru-RU" strike="noStrike" sz="1710" u="none">
                <a:solidFill>
                  <a:srgbClr val="4EBAAB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Образовательный интенсив "Остров 10–22" </a:t>
            </a:r>
            <a:br>
              <a:rPr altLang="ru-RU" b="0" i="0" lang="ru-RU" strike="noStrike" sz="1710" u="none">
                <a:solidFill>
                  <a:srgbClr val="4EBAAB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</a:br>
            <a:r>
              <a:rPr altLang="ru-RU" b="0" i="0" lang="ru-RU" strike="noStrike" sz="1710" u="none">
                <a:solidFill>
                  <a:srgbClr val="4EBAAB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11–13 июля 2019 года</a:t>
            </a:r>
            <a:endParaRPr>
              <a:highlight>
                <a:srgbClr val="FFFFFF"/>
              </a:highlight>
            </a:endParaRP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5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Учебные курсы</a:t>
            </a:r>
            <a:endParaRPr/>
          </a:p>
        </p:txBody>
      </p:sp>
      <p:graphicFrame>
        <p:nvGraphicFramePr>
          <p:cNvPr id="289" name="Google Shape;289;p15"/>
          <p:cNvGraphicFramePr/>
          <p:nvPr/>
        </p:nvGraphicFramePr>
        <p:xfrm>
          <a:off x="497610" y="174814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{DD6B395F-A0FF-42A0-BF03-6B5A85150974}</a:tableStyleId>
              </a:tblPr>
              <a:tblGrid>
                <a:gridCol w="2188625"/>
                <a:gridCol w="1376775"/>
                <a:gridCol w="1526275"/>
                <a:gridCol w="1526275"/>
                <a:gridCol w="1526275"/>
                <a:gridCol w="1526275"/>
                <a:gridCol w="1526275"/>
              </a:tblGrid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ПРЕДЛОЖЕНИЯ КУРСА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2012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В 2012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А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ВЕСНА В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ЛЕТО С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200" u="non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ОСЕНЬ А 2013</a:t>
                      </a:r>
                      <a:endParaRPr/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dk2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78787"/>
                        </a:buClr>
                        <a:buSzPts val="1100"/>
                        <a:buFont typeface="Arial"/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ПРОМЫШЛЕННОСТЬ И ИННОВАЦИИ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СИСТЕМНОЕ МЫШЛЕНИЕ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1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ПЕРЕДОВЫЕ ИДЕИ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ПРЕДПРИНИМАТЕЛЬСКИЙ БИЗНЕС-ПЛАН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РЕЗУЛЬТАТЫ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ПРЕДПРИНИМАТЕЛЬСТВО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rgbClr val="F9F9F9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ФИНАНСЫ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КОМПЛЕКС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ПРИНЦИПЫ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  <a:tr h="391300">
                <a:tc>
                  <a:txBody>
                    <a:bodyPr numCol="1"/>
                    <a:lstStyle/>
                    <a:p>
                      <a:pPr algn="l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altLang="ru-RU" b="1" cap="none" i="0" lang="ru-RU" strike="noStrike" sz="1100" u="none">
                          <a:solidFill>
                            <a:srgbClr val="878787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СТУПЕНЬ II / III</a:t>
                      </a:r>
                      <a:endParaRPr/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numCol="1"/>
                    <a:lstStyle/>
                    <a:p>
                      <a:pPr algn="ctr" indent="0" lvl="0" marL="0" marR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cap="none" strike="noStrike" sz="1200" u="none">
                        <a:solidFill>
                          <a:schemeClr val="dk2"/>
                        </a:solidFill>
                      </a:endParaRPr>
                    </a:p>
                  </a:txBody>
                  <a:tcPr anchor="ctr" marB="45725" marL="182875" marR="91450" marT="45725">
                    <a:lnL cap="flat" cmpd="sng" w="19050">
                      <a:solidFill>
                        <a:srgbClr val="CFCFCF"/>
                      </a:solidFill>
                      <a:prstDash val="solid"/>
                      <a:round/>
                      <a:headEnd len="sm" type="none" w="sm"/>
                      <a:tailEnd len="sm" type="none" w="sm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type="none" w="sm"/>
                      <a:tailEnd len="sm" type="none" w="sm"/>
                    </a:lnR>
                    <a:lnT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T>
                    <a:lnB cap="flat" cmpd="sng" w="12700">
                      <a:solidFill>
                        <a:schemeClr val="accent3"/>
                      </a:solidFill>
                      <a:prstDash val="solid"/>
                      <a:round/>
                      <a:headEnd len="sm" type="none" w="sm"/>
                      <a:tailEnd len="sm" type="none" w="sm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290" name="Google Shape;290;p15"/>
          <p:cNvSpPr/>
          <p:nvPr/>
        </p:nvSpPr>
        <p:spPr>
          <a:xfrm>
            <a:off x="497600" y="1020725"/>
            <a:ext cx="11196900" cy="567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i="0" lang="ru-RU" strike="noStrike" sz="160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2012/2013 учебный год</a:t>
            </a:r>
            <a:endParaRPr/>
          </a:p>
        </p:txBody>
      </p:sp>
      <p:grpSp>
        <p:nvGrpSpPr>
          <p:cNvPr id="291" name="Google Shape;291;p15"/>
          <p:cNvGrpSpPr/>
          <p:nvPr/>
        </p:nvGrpSpPr>
        <p:grpSpPr>
          <a:xfrm>
            <a:off x="6103077" y="3877090"/>
            <a:ext cx="268836" cy="260227"/>
            <a:chOff x="1576388" y="1919288"/>
            <a:chExt cx="1090613" cy="1055688"/>
          </a:xfrm>
        </p:grpSpPr>
        <p:sp>
          <p:nvSpPr>
            <p:cNvPr id="292" name="Google Shape;292;p15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5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5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5" name="Google Shape;295;p15"/>
          <p:cNvGrpSpPr/>
          <p:nvPr/>
        </p:nvGrpSpPr>
        <p:grpSpPr>
          <a:xfrm>
            <a:off x="6103077" y="4313115"/>
            <a:ext cx="268836" cy="260227"/>
            <a:chOff x="1576388" y="1919288"/>
            <a:chExt cx="1090613" cy="1055688"/>
          </a:xfrm>
        </p:grpSpPr>
        <p:sp>
          <p:nvSpPr>
            <p:cNvPr id="296" name="Google Shape;296;p15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5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5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9" name="Google Shape;299;p15"/>
          <p:cNvGrpSpPr/>
          <p:nvPr/>
        </p:nvGrpSpPr>
        <p:grpSpPr>
          <a:xfrm>
            <a:off x="6557830" y="3877096"/>
            <a:ext cx="268836" cy="260227"/>
            <a:chOff x="1576388" y="1919288"/>
            <a:chExt cx="1090613" cy="1055688"/>
          </a:xfrm>
        </p:grpSpPr>
        <p:sp>
          <p:nvSpPr>
            <p:cNvPr id="300" name="Google Shape;300;p15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5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5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03" name="Google Shape;303;p15"/>
          <p:cNvGrpSpPr/>
          <p:nvPr/>
        </p:nvGrpSpPr>
        <p:grpSpPr>
          <a:xfrm>
            <a:off x="6557830" y="4313135"/>
            <a:ext cx="268836" cy="260227"/>
            <a:chOff x="1576388" y="1919288"/>
            <a:chExt cx="1090613" cy="1055688"/>
          </a:xfrm>
        </p:grpSpPr>
        <p:sp>
          <p:nvSpPr>
            <p:cNvPr id="304" name="Google Shape;304;p15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5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5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07" name="Google Shape;307;p15"/>
          <p:cNvGrpSpPr/>
          <p:nvPr/>
        </p:nvGrpSpPr>
        <p:grpSpPr>
          <a:xfrm>
            <a:off x="6289001" y="2208901"/>
            <a:ext cx="268838" cy="260228"/>
            <a:chOff x="1576388" y="1919288"/>
            <a:chExt cx="1090613" cy="1055688"/>
          </a:xfrm>
        </p:grpSpPr>
        <p:sp>
          <p:nvSpPr>
            <p:cNvPr id="308" name="Google Shape;308;p15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5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5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1" name="Google Shape;311;p15"/>
          <p:cNvGrpSpPr/>
          <p:nvPr/>
        </p:nvGrpSpPr>
        <p:grpSpPr>
          <a:xfrm>
            <a:off x="6289001" y="2602601"/>
            <a:ext cx="268838" cy="260228"/>
            <a:chOff x="1576388" y="1919288"/>
            <a:chExt cx="1090613" cy="1055688"/>
          </a:xfrm>
        </p:grpSpPr>
        <p:sp>
          <p:nvSpPr>
            <p:cNvPr id="312" name="Google Shape;312;p15"/>
            <p:cNvSpPr/>
            <p:nvPr/>
          </p:nvSpPr>
          <p:spPr>
            <a:xfrm>
              <a:off x="1973263" y="2089150"/>
              <a:ext cx="296863" cy="358775"/>
            </a:xfrm>
            <a:custGeom>
              <a:rect b="b" l="l" r="r" t="t"/>
              <a:pathLst>
                <a:path extrusionOk="0" h="200" w="160">
                  <a:moveTo>
                    <a:pt x="80" y="200"/>
                  </a:moveTo>
                  <a:cubicBezTo>
                    <a:pt x="125" y="200"/>
                    <a:pt x="160" y="167"/>
                    <a:pt x="160" y="12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32"/>
                    <a:pt x="125" y="0"/>
                    <a:pt x="80" y="0"/>
                  </a:cubicBezTo>
                  <a:cubicBezTo>
                    <a:pt x="35" y="0"/>
                    <a:pt x="0" y="32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67"/>
                    <a:pt x="35" y="200"/>
                    <a:pt x="80" y="200"/>
                  </a:cubicBezTo>
                  <a:close/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5"/>
            <p:cNvSpPr/>
            <p:nvPr/>
          </p:nvSpPr>
          <p:spPr>
            <a:xfrm>
              <a:off x="1824038" y="2520950"/>
              <a:ext cx="595313" cy="287338"/>
            </a:xfrm>
            <a:custGeom>
              <a:rect b="b" l="l" r="r" t="t"/>
              <a:pathLst>
                <a:path extrusionOk="0" h="160" w="320">
                  <a:moveTo>
                    <a:pt x="320" y="160"/>
                  </a:moveTo>
                  <a:cubicBezTo>
                    <a:pt x="320" y="93"/>
                    <a:pt x="320" y="93"/>
                    <a:pt x="320" y="93"/>
                  </a:cubicBezTo>
                  <a:cubicBezTo>
                    <a:pt x="320" y="33"/>
                    <a:pt x="214" y="0"/>
                    <a:pt x="160" y="0"/>
                  </a:cubicBezTo>
                  <a:cubicBezTo>
                    <a:pt x="106" y="0"/>
                    <a:pt x="0" y="33"/>
                    <a:pt x="0" y="93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5"/>
            <p:cNvSpPr/>
            <p:nvPr/>
          </p:nvSpPr>
          <p:spPr>
            <a:xfrm>
              <a:off x="1576388" y="1919288"/>
              <a:ext cx="1090613" cy="1055688"/>
            </a:xfrm>
            <a:prstGeom prst="ellipse">
              <a:avLst/>
            </a:prstGeom>
            <a:noFill/>
            <a:ln cap="flat" cmpd="sng" w="12700">
              <a:solidFill>
                <a:schemeClr val="accent4"/>
              </a:solidFill>
              <a:prstDash val="solid"/>
              <a:miter lim="800000"/>
              <a:headEnd len="sm" type="none" w="sm"/>
              <a:tailEnd len="sm" type="none" w="sm"/>
            </a:ln>
          </p:spPr>
          <p:txBody>
            <a:bodyPr anchor="t" anchorCtr="0" bIns="45700" lIns="91425" numCol="1" rIns="91425" spcFirstLastPara="1" tIns="45700" wrap="square">
              <a:noAutofit/>
            </a:bodyPr>
            <a:lstStyle/>
            <a:p>
              <a:pPr algn="l" indent="0" lvl="0" marL="0" marR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8" name="Google Shape;108;p6"/>
          <p:cNvCxnSpPr/>
          <p:nvPr/>
        </p:nvCxnSpPr>
        <p:spPr>
          <a:xfrm rot="5400000">
            <a:off x="1683975" y="3382265"/>
            <a:ext cx="5215717" cy="1"/>
          </a:xfrm>
          <a:prstGeom prst="straightConnector1">
            <a:avLst/>
          </a:prstGeom>
          <a:noFill/>
          <a:ln cap="flat" cmpd="sng" w="38100">
            <a:solidFill>
              <a:srgbClr val="D7D7D7"/>
            </a:solidFill>
            <a:prstDash val="dot"/>
            <a:miter lim="800000"/>
            <a:headEnd len="sm" type="none" w="sm"/>
            <a:tailEnd len="sm" type="none" w="sm"/>
          </a:ln>
        </p:spPr>
      </p:cxnSp>
      <p:sp>
        <p:nvSpPr>
          <p:cNvPr id="109" name="Google Shape;109;p6"/>
          <p:cNvSpPr txBox="1"/>
          <p:nvPr/>
        </p:nvSpPr>
        <p:spPr>
          <a:xfrm>
            <a:off x="803526" y="3711450"/>
            <a:ext cx="1902300" cy="10983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cap="none" i="0" lang="ru-RU" strike="noStrike" sz="6600" u="non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175</a:t>
            </a:r>
            <a:r>
              <a:rPr altLang="ru-RU" b="1" cap="none" i="0" lang="ru-RU" strike="noStrike" sz="5400" u="none">
                <a:solidFill>
                  <a:srgbClr val="4EBAAB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110" name="Google Shape;110;p6"/>
          <p:cNvSpPr/>
          <p:nvPr/>
        </p:nvSpPr>
        <p:spPr>
          <a:xfrm>
            <a:off x="894750" y="4691425"/>
            <a:ext cx="2666400" cy="12918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0" cap="none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ОНЛАЙН-ПРОГРАММ НА ПОЛУЧЕНИЕ </a:t>
            </a:r>
            <a:br>
              <a:rPr altLang="ru-RU" b="0" cap="none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altLang="ru-RU" b="0" cap="none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СТЕПЕНЕЙ </a:t>
            </a:r>
            <a:br>
              <a:rPr altLang="ru-RU" b="0" cap="none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altLang="ru-RU" b="0" cap="none" i="0" lang="ru-RU" strike="noStrike" sz="1800" u="none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rPr>
              <a:t>И СЕРТИФИКАТОВ</a:t>
            </a:r>
            <a:endParaRPr/>
          </a:p>
        </p:txBody>
      </p:sp>
      <p:pic>
        <p:nvPicPr>
          <p:cNvPr id="111" name="Google Shape;111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94753" y="1106858"/>
            <a:ext cx="2299064" cy="2139897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2" name="Google Shape;112;p6"/>
          <p:cNvGraphicFramePr/>
          <p:nvPr/>
        </p:nvGraphicFramePr>
        <p:xfrm>
          <a:off x="5022364" y="1517904"/>
          <a:ext cx="6437376" cy="4465322"/>
        </p:xfrm>
        <a:graphic>
          <a:graphicData uri="http://schemas.openxmlformats.org/drawingml/2006/chart">
            <c:chart r:id="rId4"/>
          </a:graphicData>
        </a:graphic>
      </p:graphicFrame>
      <p:sp>
        <p:nvSpPr>
          <p:cNvPr id="113" name="Google Shape;113;p6"/>
          <p:cNvSpPr txBox="1"/>
          <p:nvPr/>
        </p:nvSpPr>
        <p:spPr>
          <a:xfrm>
            <a:off x="6573145" y="887402"/>
            <a:ext cx="3335813" cy="366126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cap="none" i="0" lang="ru-RU" strike="noStrike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Количество студентов / год</a:t>
            </a:r>
            <a:endParaRPr/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7"/>
          <p:cNvSpPr txBox="1"/>
          <p:nvPr>
            <p:ph type="title"/>
          </p:nvPr>
        </p:nvSpPr>
        <p:spPr>
          <a:xfrm>
            <a:off x="595422" y="195005"/>
            <a:ext cx="11284157" cy="825721"/>
          </a:xfrm>
          <a:prstGeom prst="rect">
            <a:avLst/>
          </a:prstGeom>
          <a:noFill/>
          <a:ln>
            <a:noFill/>
          </a:ln>
        </p:spPr>
        <p:txBody>
          <a:bodyPr anchor="b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altLang="ru-RU" b="1" i="0" lang="ru-RU" strike="noStrike" sz="3200" u="none">
                <a:latin typeface="Arial"/>
                <a:ea typeface="Arial"/>
                <a:cs typeface="Arial"/>
                <a:sym typeface="Arial"/>
              </a:rPr>
              <a:t>Модели</a:t>
            </a:r>
            <a:endParaRPr/>
          </a:p>
        </p:txBody>
      </p:sp>
      <p:graphicFrame>
        <p:nvGraphicFramePr>
          <p:cNvPr id="119" name="Google Shape;119;p7"/>
          <p:cNvGraphicFramePr/>
          <p:nvPr/>
        </p:nvGraphicFramePr>
        <p:xfrm>
          <a:off x="2150132" y="1764792"/>
          <a:ext cx="8174736" cy="4233672"/>
        </p:xfrm>
        <a:graphic>
          <a:graphicData uri="http://schemas.openxmlformats.org/drawingml/2006/chart">
            <c:chart r:id="rId3"/>
          </a:graphicData>
        </a:graphic>
      </p:graphicFrame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8"/>
          <p:cNvPicPr preferRelativeResize="0"/>
          <p:nvPr/>
        </p:nvPicPr>
        <p:blipFill rotWithShape="1">
          <a:blip r:embed="rId3">
            <a:alphaModFix/>
          </a:blip>
          <a:srcRect b="13800" l="0" r="13130" t="12905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8"/>
          <p:cNvSpPr/>
          <p:nvPr/>
        </p:nvSpPr>
        <p:spPr>
          <a:xfrm>
            <a:off x="786810" y="1622263"/>
            <a:ext cx="5613991" cy="4543823"/>
          </a:xfrm>
          <a:prstGeom prst="rect">
            <a:avLst/>
          </a:prstGeom>
          <a:gradFill>
            <a:gsLst>
              <a:gs pos="0">
                <a:schemeClr val="accent2"/>
              </a:gs>
              <a:gs pos="64000">
                <a:srgbClr val="4EBAAB">
                  <a:alpha val="67843"/>
                </a:srgbClr>
              </a:gs>
              <a:gs pos="100000">
                <a:srgbClr val="4EBAAB">
                  <a:alpha val="0"/>
                </a:srgbClr>
              </a:gs>
            </a:gsLst>
            <a:lin ang="2700000" scaled="0"/>
          </a:gradFill>
          <a:ln>
            <a:noFill/>
          </a:ln>
        </p:spPr>
        <p:txBody>
          <a:bodyPr anchor="ctr" anchorCtr="0" bIns="45700" lIns="91425" numCol="1" rIns="91425" spcFirstLastPara="1" tIns="45700" wrap="square">
            <a:noAutofit/>
          </a:bodyPr>
          <a:lstStyle/>
          <a:p>
            <a:pPr algn="ctr" indent="0" lvl="0" marL="0" marR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cap="none" i="0" strike="noStrike" sz="1800" u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8"/>
          <p:cNvSpPr txBox="1"/>
          <p:nvPr/>
        </p:nvSpPr>
        <p:spPr>
          <a:xfrm>
            <a:off x="913150" y="2609050"/>
            <a:ext cx="5487600" cy="3149400"/>
          </a:xfrm>
          <a:prstGeom prst="rect">
            <a:avLst/>
          </a:prstGeom>
          <a:noFill/>
          <a:ln>
            <a:noFill/>
          </a:ln>
        </p:spPr>
        <p:txBody>
          <a:bodyPr anchor="t" anchorCtr="0" bIns="45700" lIns="91425" numCol="1" rIns="91425" spcFirstLastPara="1" tIns="45700" wrap="square">
            <a:spAutoFit/>
          </a:bodyPr>
          <a:lstStyle/>
          <a:p>
            <a:pPr algn="l" indent="0" lvl="0" marL="0" marR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altLang="ru-RU" b="1" cap="none" i="0" lang="ru-RU" strike="noStrike" sz="8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ВЫ ГОТОВЫ?</a:t>
            </a:r>
            <a:endParaRPr/>
          </a:p>
        </p:txBody>
      </p:sp>
      <p:sp>
        <p:nvSpPr>
          <p:cNvPr id="127" name="Google Shape;127;p8"/>
          <p:cNvSpPr txBox="1"/>
          <p:nvPr>
            <p:ph idx="2147483647" type="title"/>
          </p:nvPr>
        </p:nvSpPr>
        <p:spPr>
          <a:xfrm>
            <a:off x="786810" y="517599"/>
            <a:ext cx="11283950" cy="825500"/>
          </a:xfrm>
          <a:prstGeom prst="rect">
            <a:avLst/>
          </a:prstGeom>
          <a:noFill/>
          <a:ln>
            <a:noFill/>
          </a:ln>
        </p:spPr>
        <p:txBody>
          <a:bodyPr anchor="ctr" anchorCtr="0" bIns="45700" lIns="91425" numCol="1" rIns="91425" spcFirstLastPara="1" tIns="45700" wrap="square">
            <a:normAutofit/>
          </a:bodyPr>
          <a:lstStyle/>
          <a:p>
            <a:pPr algn="l" indent="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altLang="ru-RU" b="1" i="0" lang="ru-RU" strike="noStrike" sz="2800" u="none">
                <a:latin typeface="Arial"/>
                <a:ea typeface="Arial"/>
                <a:cs typeface="Arial"/>
                <a:sym typeface="Arial"/>
              </a:rPr>
              <a:t>Итак, вы хотите создать онлайн-программу...</a:t>
            </a:r>
            <a:endParaRPr/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</a:ln>
        <a:ln algn="ctr" cap="flat" cmpd="sng" w="25400">
          <a:solidFill>
            <a:schemeClr val="phClr"/>
          </a:solidFill>
          <a:prstDash val="solid"/>
        </a:ln>
        <a:ln algn="ctr" cap="flat" cmpd="sng"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9">
      <a:dk1>
        <a:srgbClr val="373737"/>
      </a:dk1>
      <a:lt1>
        <a:srgbClr val="FFFFFF"/>
      </a:lt1>
      <a:dk2>
        <a:srgbClr val="878787"/>
      </a:dk2>
      <a:lt2>
        <a:srgbClr val="E7E6E6"/>
      </a:lt2>
      <a:accent1>
        <a:srgbClr val="001698"/>
      </a:accent1>
      <a:accent2>
        <a:srgbClr val="6AD8E8"/>
      </a:accent2>
      <a:accent3>
        <a:srgbClr val="4EBAAB"/>
      </a:accent3>
      <a:accent4>
        <a:srgbClr val="FE9D79"/>
      </a:accent4>
      <a:accent5>
        <a:srgbClr val="F7577B"/>
      </a:accent5>
      <a:accent6>
        <a:srgbClr val="000000"/>
      </a:accent6>
      <a:hlink>
        <a:srgbClr val="FEFB00"/>
      </a:hlink>
      <a:folHlink>
        <a:srgbClr val="C6C6C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</a:ln>
        <a:ln algn="ctr" cap="flat" cmpd="sng" w="25400">
          <a:solidFill>
            <a:schemeClr val="phClr"/>
          </a:solidFill>
          <a:prstDash val="solid"/>
        </a:ln>
        <a:ln algn="ctr" cap="flat" cmpd="sng"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2019-05-13T19:08:34Z</dcterms:created>
  <dc:creator>Allison Webster</dc:creator>
</cp:coreProperties>
</file>